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38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18" r:id="rId18"/>
    <p:sldId id="419" r:id="rId19"/>
    <p:sldId id="405" r:id="rId20"/>
    <p:sldId id="417" r:id="rId21"/>
    <p:sldId id="434" r:id="rId2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hlink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19191"/>
    <a:srgbClr val="00279F"/>
    <a:srgbClr val="474747"/>
    <a:srgbClr val="0000CC"/>
    <a:srgbClr val="FDFEDA"/>
    <a:srgbClr val="FF9900"/>
    <a:srgbClr val="FFCCCC"/>
    <a:srgbClr val="E3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98" autoAdjust="0"/>
  </p:normalViewPr>
  <p:slideViewPr>
    <p:cSldViewPr snapToGrid="0">
      <p:cViewPr varScale="1">
        <p:scale>
          <a:sx n="72" d="100"/>
          <a:sy n="72" d="100"/>
        </p:scale>
        <p:origin x="3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734"/>
    </p:cViewPr>
  </p:sorterViewPr>
  <p:notesViewPr>
    <p:cSldViewPr snapToGrid="0">
      <p:cViewPr>
        <p:scale>
          <a:sx n="75" d="100"/>
          <a:sy n="75" d="100"/>
        </p:scale>
        <p:origin x="-2172" y="-31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A44A2B9-9F23-492F-9C94-531B7E2366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AD8EA5F-4E39-4720-B6C1-911940C379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3B12A20-05A4-4CE3-B038-6169890ECBA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93CE38B-D17E-4602-B634-8D5617BF86B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fld id="{5B339CA4-C4E2-43AA-933D-E8DC681B2C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1843FFF-9630-487C-9A59-D6FE46ED78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5281DB4-9B99-41A4-82B1-97310948F4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D1CE49-1769-4ABC-BF23-FB15F5861F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B8B1281-CD9F-4609-9BF5-EC2A01553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ED30A5-25E3-43E1-954D-700AF5166A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925818A-F299-4DD3-850B-5F2E9EAA42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E58E177-A80D-42D2-B179-0A6496B9B9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>
            <a:extLst>
              <a:ext uri="{FF2B5EF4-FFF2-40B4-BE49-F238E27FC236}">
                <a16:creationId xmlns:a16="http://schemas.microsoft.com/office/drawing/2014/main" id="{F3B5380C-C8C6-46C6-94FF-9D6B1DE90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E267CE-BDBD-45F2-A95D-DED281CD369F}" type="slidenum">
              <a:rPr lang="it-IT" altLang="it-IT" sz="1000" smtClean="0"/>
              <a:pPr>
                <a:spcBef>
                  <a:spcPct val="0"/>
                </a:spcBef>
              </a:pPr>
              <a:t>1</a:t>
            </a:fld>
            <a:endParaRPr lang="it-IT" altLang="it-IT" sz="10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3FBCC9F-6642-43CA-B397-F66A5C692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AC7A193-D102-4F8F-B5A9-1E33BBE63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>
            <a:extLst>
              <a:ext uri="{FF2B5EF4-FFF2-40B4-BE49-F238E27FC236}">
                <a16:creationId xmlns:a16="http://schemas.microsoft.com/office/drawing/2014/main" id="{894A7BB3-A5B6-4001-B58C-C3BC63450C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753F71-1268-4193-B39F-F5909D6359D8}" type="slidenum">
              <a:rPr lang="it-IT" altLang="it-IT" sz="1000" smtClean="0"/>
              <a:pPr>
                <a:spcBef>
                  <a:spcPct val="0"/>
                </a:spcBef>
              </a:pPr>
              <a:t>10</a:t>
            </a:fld>
            <a:endParaRPr lang="it-IT" altLang="it-IT" sz="10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09A1F0DA-B7D8-4E10-A3BD-F70747324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DC8A71E4-0E2C-403E-B9AA-81A82D46C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>
            <a:extLst>
              <a:ext uri="{FF2B5EF4-FFF2-40B4-BE49-F238E27FC236}">
                <a16:creationId xmlns:a16="http://schemas.microsoft.com/office/drawing/2014/main" id="{7F931204-E6EE-4B0E-9F4E-1B280A2E2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14F35B-3104-42EA-BB44-BDAD413899F0}" type="slidenum">
              <a:rPr lang="it-IT" altLang="it-IT" sz="1000" smtClean="0"/>
              <a:pPr>
                <a:spcBef>
                  <a:spcPct val="0"/>
                </a:spcBef>
              </a:pPr>
              <a:t>11</a:t>
            </a:fld>
            <a:endParaRPr lang="it-IT" altLang="it-IT" sz="10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CB21A4C-0BCC-4CF9-AAD8-A64D2EC5A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EAB915DE-7996-4748-B9B3-0220D7EC2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>
            <a:extLst>
              <a:ext uri="{FF2B5EF4-FFF2-40B4-BE49-F238E27FC236}">
                <a16:creationId xmlns:a16="http://schemas.microsoft.com/office/drawing/2014/main" id="{3F6F3DC2-B144-4FC4-8866-81F83D8780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F32668-F585-49C2-B316-B18C09734718}" type="slidenum">
              <a:rPr lang="it-IT" altLang="it-IT" sz="1000" smtClean="0"/>
              <a:pPr>
                <a:spcBef>
                  <a:spcPct val="0"/>
                </a:spcBef>
              </a:pPr>
              <a:t>12</a:t>
            </a:fld>
            <a:endParaRPr lang="it-IT" altLang="it-IT" sz="10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E0209415-A2B2-4B90-BB78-5348E379A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393DA6D4-96D0-442A-A745-3CDAA32A5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>
            <a:extLst>
              <a:ext uri="{FF2B5EF4-FFF2-40B4-BE49-F238E27FC236}">
                <a16:creationId xmlns:a16="http://schemas.microsoft.com/office/drawing/2014/main" id="{3C2C3DBF-9F4A-46AC-8CF1-47A273922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C8733A-B1FA-4410-8A77-FEA86355D95F}" type="slidenum">
              <a:rPr lang="it-IT" altLang="it-IT" sz="1000" smtClean="0"/>
              <a:pPr>
                <a:spcBef>
                  <a:spcPct val="0"/>
                </a:spcBef>
              </a:pPr>
              <a:t>13</a:t>
            </a:fld>
            <a:endParaRPr lang="it-IT" altLang="it-IT" sz="10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8A1F325-38DC-4232-A0ED-2638851AB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7C0FEAB8-681C-461C-9A7E-222AFFFBA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>
            <a:extLst>
              <a:ext uri="{FF2B5EF4-FFF2-40B4-BE49-F238E27FC236}">
                <a16:creationId xmlns:a16="http://schemas.microsoft.com/office/drawing/2014/main" id="{58692B7F-C12F-499B-9928-79176A2B5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965274-7F0B-46A8-B7AF-8CD89CEFFA81}" type="slidenum">
              <a:rPr lang="it-IT" altLang="it-IT" sz="1000" smtClean="0"/>
              <a:pPr>
                <a:spcBef>
                  <a:spcPct val="0"/>
                </a:spcBef>
              </a:pPr>
              <a:t>14</a:t>
            </a:fld>
            <a:endParaRPr lang="it-IT" altLang="it-IT" sz="10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DD6518C2-C60A-4920-96E8-181F3E2A26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5AD81E9B-074C-4FB3-BAFE-8847191E7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>
            <a:extLst>
              <a:ext uri="{FF2B5EF4-FFF2-40B4-BE49-F238E27FC236}">
                <a16:creationId xmlns:a16="http://schemas.microsoft.com/office/drawing/2014/main" id="{712DBEE7-79C7-42F7-96D9-900530751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3229F1-F0D9-4095-B326-5EA1AB1B1C64}" type="slidenum">
              <a:rPr lang="it-IT" altLang="it-IT" sz="1000" smtClean="0"/>
              <a:pPr>
                <a:spcBef>
                  <a:spcPct val="0"/>
                </a:spcBef>
              </a:pPr>
              <a:t>15</a:t>
            </a:fld>
            <a:endParaRPr lang="it-IT" altLang="it-IT" sz="10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F178B41E-96A1-446D-8EDF-9BE79A10D5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A0E3BC0C-A9DA-4DB9-B63C-65AF91750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>
            <a:extLst>
              <a:ext uri="{FF2B5EF4-FFF2-40B4-BE49-F238E27FC236}">
                <a16:creationId xmlns:a16="http://schemas.microsoft.com/office/drawing/2014/main" id="{1B32A1A4-F949-4E15-83AD-AFBC80446B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E69D7A-DBFD-4652-9910-82154CE402CB}" type="slidenum">
              <a:rPr lang="it-IT" altLang="it-IT" sz="1000" smtClean="0"/>
              <a:pPr>
                <a:spcBef>
                  <a:spcPct val="0"/>
                </a:spcBef>
              </a:pPr>
              <a:t>16</a:t>
            </a:fld>
            <a:endParaRPr lang="it-IT" altLang="it-IT" sz="10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041230DE-7263-4090-9BE3-7DAEBAFA14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68F0B01E-06C1-4950-B199-BA532E79A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>
            <a:extLst>
              <a:ext uri="{FF2B5EF4-FFF2-40B4-BE49-F238E27FC236}">
                <a16:creationId xmlns:a16="http://schemas.microsoft.com/office/drawing/2014/main" id="{02DFF04F-CA36-4E3C-B418-4943F5D2A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DF5150-5A31-4A08-8A82-C261765D5097}" type="slidenum">
              <a:rPr lang="it-IT" altLang="it-IT" sz="1000" smtClean="0"/>
              <a:pPr>
                <a:spcBef>
                  <a:spcPct val="0"/>
                </a:spcBef>
              </a:pPr>
              <a:t>17</a:t>
            </a:fld>
            <a:endParaRPr lang="it-IT" altLang="it-IT" sz="10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A6E49D19-AFB2-46AB-932A-23C0565AE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225B5904-1FBA-4BC0-83FD-33F468FF7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>
            <a:extLst>
              <a:ext uri="{FF2B5EF4-FFF2-40B4-BE49-F238E27FC236}">
                <a16:creationId xmlns:a16="http://schemas.microsoft.com/office/drawing/2014/main" id="{2F82DE73-E55D-40FC-97A3-2909F9CA5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3EF555-5DB7-4CBA-8F17-304E0DE9CC10}" type="slidenum">
              <a:rPr lang="it-IT" altLang="it-IT" sz="1000" smtClean="0"/>
              <a:pPr>
                <a:spcBef>
                  <a:spcPct val="0"/>
                </a:spcBef>
              </a:pPr>
              <a:t>18</a:t>
            </a:fld>
            <a:endParaRPr lang="it-IT" altLang="it-IT" sz="10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11DF32F6-6766-4C26-85B8-C1494A7EF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004FDA39-59F3-4A1B-9C87-C847E6C26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>
            <a:extLst>
              <a:ext uri="{FF2B5EF4-FFF2-40B4-BE49-F238E27FC236}">
                <a16:creationId xmlns:a16="http://schemas.microsoft.com/office/drawing/2014/main" id="{06264BD7-D784-4526-901F-E3BA0858D6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780DCE-F0FC-43D6-B1C4-62D377486464}" type="slidenum">
              <a:rPr lang="it-IT" altLang="it-IT" sz="1000" smtClean="0"/>
              <a:pPr>
                <a:spcBef>
                  <a:spcPct val="0"/>
                </a:spcBef>
              </a:pPr>
              <a:t>19</a:t>
            </a:fld>
            <a:endParaRPr lang="it-IT" altLang="it-IT" sz="10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79FDD26B-C31D-4534-B96D-79C0540C0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12C80CC7-4FD6-4E9C-91BE-3D9DB023B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>
            <a:extLst>
              <a:ext uri="{FF2B5EF4-FFF2-40B4-BE49-F238E27FC236}">
                <a16:creationId xmlns:a16="http://schemas.microsoft.com/office/drawing/2014/main" id="{4470E52F-E02F-4142-A2A3-ABE750CC7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7EA167-60FE-4675-89AE-8D8CF6E6EAB2}" type="slidenum">
              <a:rPr lang="it-IT" altLang="it-IT" sz="1000" smtClean="0"/>
              <a:pPr>
                <a:spcBef>
                  <a:spcPct val="0"/>
                </a:spcBef>
              </a:pPr>
              <a:t>2</a:t>
            </a:fld>
            <a:endParaRPr lang="it-IT" altLang="it-IT" sz="10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D8952C5C-E107-437E-AF1A-5F5DC8F5E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E6E5419D-C1BA-43F5-ABA2-ED59E8026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>
            <a:extLst>
              <a:ext uri="{FF2B5EF4-FFF2-40B4-BE49-F238E27FC236}">
                <a16:creationId xmlns:a16="http://schemas.microsoft.com/office/drawing/2014/main" id="{CBFC16A8-8FE0-4555-947E-4978335F4F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864EB0-091A-4D69-A733-374BAF19D5A8}" type="slidenum">
              <a:rPr lang="it-IT" altLang="it-IT" sz="1000" smtClean="0"/>
              <a:pPr>
                <a:spcBef>
                  <a:spcPct val="0"/>
                </a:spcBef>
              </a:pPr>
              <a:t>20</a:t>
            </a:fld>
            <a:endParaRPr lang="it-IT" altLang="it-IT" sz="10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CABA5934-7163-41D9-932F-63C63A1ABC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AA31A336-1A5D-4598-A50D-934C9D0AD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>
            <a:extLst>
              <a:ext uri="{FF2B5EF4-FFF2-40B4-BE49-F238E27FC236}">
                <a16:creationId xmlns:a16="http://schemas.microsoft.com/office/drawing/2014/main" id="{68A9FC02-0B05-4842-97BD-11B79529E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D3B0AF-44A3-4E77-BD60-CF265A70211F}" type="slidenum">
              <a:rPr lang="it-IT" altLang="it-IT" sz="1000" smtClean="0"/>
              <a:pPr>
                <a:spcBef>
                  <a:spcPct val="0"/>
                </a:spcBef>
              </a:pPr>
              <a:t>21</a:t>
            </a:fld>
            <a:endParaRPr lang="it-IT" altLang="it-IT" sz="10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534E3683-201B-4FBB-A34D-45766EDC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BDDEF18D-EEB5-4BA7-B6CD-04CA24A79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>
            <a:extLst>
              <a:ext uri="{FF2B5EF4-FFF2-40B4-BE49-F238E27FC236}">
                <a16:creationId xmlns:a16="http://schemas.microsoft.com/office/drawing/2014/main" id="{16B8FED8-8E60-4B56-94A2-6A0AAAC13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44A7EE-C0D1-45A6-8282-6A91CCCED70C}" type="slidenum">
              <a:rPr lang="it-IT" altLang="it-IT" sz="1000" smtClean="0"/>
              <a:pPr>
                <a:spcBef>
                  <a:spcPct val="0"/>
                </a:spcBef>
              </a:pPr>
              <a:t>3</a:t>
            </a:fld>
            <a:endParaRPr lang="it-IT" altLang="it-IT" sz="10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AEF2B266-EC99-49B8-A89B-DBBF522FCA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68F09032-A67E-432F-A0A1-5E169CA13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>
            <a:extLst>
              <a:ext uri="{FF2B5EF4-FFF2-40B4-BE49-F238E27FC236}">
                <a16:creationId xmlns:a16="http://schemas.microsoft.com/office/drawing/2014/main" id="{169FAB92-ABCD-4A8E-A3EC-8FCA854EB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99002B-31B7-41E2-8859-686D5FF699E4}" type="slidenum">
              <a:rPr lang="it-IT" altLang="it-IT" sz="1000" smtClean="0"/>
              <a:pPr>
                <a:spcBef>
                  <a:spcPct val="0"/>
                </a:spcBef>
              </a:pPr>
              <a:t>4</a:t>
            </a:fld>
            <a:endParaRPr lang="it-IT" altLang="it-IT" sz="10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B8C7405-AA6A-4CF9-98D2-EE6F098691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09696F37-D6DE-41C8-A2AC-792AFA9FC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>
            <a:extLst>
              <a:ext uri="{FF2B5EF4-FFF2-40B4-BE49-F238E27FC236}">
                <a16:creationId xmlns:a16="http://schemas.microsoft.com/office/drawing/2014/main" id="{756A5EAD-DD81-429A-BCF5-60C4942DC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C59153-EEEA-4A8A-A3EE-073D05B644A2}" type="slidenum">
              <a:rPr lang="it-IT" altLang="it-IT" sz="1000" smtClean="0"/>
              <a:pPr>
                <a:spcBef>
                  <a:spcPct val="0"/>
                </a:spcBef>
              </a:pPr>
              <a:t>5</a:t>
            </a:fld>
            <a:endParaRPr lang="it-IT" altLang="it-IT" sz="10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7F584E38-CAF6-4263-80D6-649787F7F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4283E73-45F7-4DA9-95B0-F56C860C5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>
            <a:extLst>
              <a:ext uri="{FF2B5EF4-FFF2-40B4-BE49-F238E27FC236}">
                <a16:creationId xmlns:a16="http://schemas.microsoft.com/office/drawing/2014/main" id="{456853D4-A60C-4ECF-BC62-265B7EBE2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718B68-D0A7-419D-B989-07F02EB8A193}" type="slidenum">
              <a:rPr lang="it-IT" altLang="it-IT" sz="1000" smtClean="0"/>
              <a:pPr>
                <a:spcBef>
                  <a:spcPct val="0"/>
                </a:spcBef>
              </a:pPr>
              <a:t>6</a:t>
            </a:fld>
            <a:endParaRPr lang="it-IT" altLang="it-IT" sz="10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948C2966-1A4B-4A28-9324-200624563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C6F1556-6407-4BB0-8025-803BD121B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>
            <a:extLst>
              <a:ext uri="{FF2B5EF4-FFF2-40B4-BE49-F238E27FC236}">
                <a16:creationId xmlns:a16="http://schemas.microsoft.com/office/drawing/2014/main" id="{CA5008DA-8280-484A-A2C2-D828537C6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77549E-B97B-4831-8839-189E6E46894C}" type="slidenum">
              <a:rPr lang="it-IT" altLang="it-IT" sz="1000" smtClean="0"/>
              <a:pPr>
                <a:spcBef>
                  <a:spcPct val="0"/>
                </a:spcBef>
              </a:pPr>
              <a:t>7</a:t>
            </a:fld>
            <a:endParaRPr lang="it-IT" altLang="it-IT" sz="10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264CEAE-FC70-447A-BE9B-0EB596B34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010F1CC-8FBE-45D6-9183-6DEEFBF4F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>
            <a:extLst>
              <a:ext uri="{FF2B5EF4-FFF2-40B4-BE49-F238E27FC236}">
                <a16:creationId xmlns:a16="http://schemas.microsoft.com/office/drawing/2014/main" id="{E72FB47D-1824-46E5-A13A-57F2DC3691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567E40-C828-4032-9BE5-5EE5BDD72D0F}" type="slidenum">
              <a:rPr lang="it-IT" altLang="it-IT" sz="1000" smtClean="0"/>
              <a:pPr>
                <a:spcBef>
                  <a:spcPct val="0"/>
                </a:spcBef>
              </a:pPr>
              <a:t>8</a:t>
            </a:fld>
            <a:endParaRPr lang="it-IT" altLang="it-IT" sz="10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B97C75B4-D8CA-40E8-80A1-6B1A7D136D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99051A1C-749E-4BC5-88E4-13A9F1F9E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>
            <a:extLst>
              <a:ext uri="{FF2B5EF4-FFF2-40B4-BE49-F238E27FC236}">
                <a16:creationId xmlns:a16="http://schemas.microsoft.com/office/drawing/2014/main" id="{DE9EA805-DC49-4AB4-9445-FBE9FDAA5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EF39F0-6E24-48E2-9183-3A77311D4D35}" type="slidenum">
              <a:rPr lang="it-IT" altLang="it-IT" sz="1000" smtClean="0"/>
              <a:pPr>
                <a:spcBef>
                  <a:spcPct val="0"/>
                </a:spcBef>
              </a:pPr>
              <a:t>9</a:t>
            </a:fld>
            <a:endParaRPr lang="it-IT" altLang="it-IT" sz="10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DB5D3318-97C1-42CE-AB07-8C1ECF1A1C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04475A5-8FB4-4DE7-B727-825B6DA36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90C95A-BBCB-4D64-948D-E87D4BFBB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3E1034-171D-4DE3-B090-FA455CCF4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7EFCDAF-B68A-4149-9605-A202039F5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DC16-C081-4BED-A1EA-208A7D90D9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669618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FDCC462-4395-4785-ABF5-53CDB0B13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6199C6-DEB6-4F88-9D36-4E50E7C4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5343D7-E45E-4F0E-8253-73E2FA490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12EE-77B9-406C-92ED-21B4B0A51B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321656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05191A-50EF-43FE-A1AE-91684EF8F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94A20F-AAEB-460F-AA11-CBBE6C9EA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E1C7A7-35E4-489F-BD8A-3904368F6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CABE-659C-496A-A702-33A762EB68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451130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522D02-A161-476C-A7AD-C99647813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D75131D-3E0B-4895-A6FA-48587FB7A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EB2A94-E436-444F-BACA-1DE524F8B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B5EDD-F353-450E-A654-7626275825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226487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noProof="0"/>
              <a:t>Fare clic sull'icona per aggiungere un'immagine online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670978-36BA-4F11-8DBD-F746EBB2A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F6DA88-92B5-498A-A056-B6DD61F6C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1FC4AD-6CDC-4DDC-85EC-68E8D69912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3AC7A-5C07-4744-BDC4-03E3434F95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804423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9BCB5A8-54AA-482D-A93B-2D9EEE6AA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049973-3685-4AE1-B353-920E2C2AC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123BBC-661B-4317-A266-9A70C085E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30381-EE2A-44A2-83C3-E43E8C8C76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437920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248F73-A2CF-4BF5-972C-5CCC2C569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966278-F11E-44FF-9C0A-C8F42EE2F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C36F60-7697-4CA5-9F91-AA4E585CC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23E-EBED-461A-8927-9782617848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122140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FC5594-0AA2-4C3E-8F8B-A941D8B60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64F98B-71E6-4FF6-B8F7-F52F565E2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CBB12EB-514B-44E0-A3A6-E1C4C090A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1F59A-583C-4AE8-8B64-FCF58041B4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415845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2C459E4-67F4-42AB-A607-5E345E0C3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3D78BC8-9973-4011-A897-C0163E3E6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020B30-638A-465A-A25B-7AB561E26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B34C-4772-4692-B63A-B3E145E11F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244222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81AA69A-729B-4EE5-B077-70CF56863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0A21CF-33F2-4E6E-BE10-C53189CAE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C1D09F5-522C-4C54-BD44-F0D2C53DB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89B1E-27CB-46EB-B74E-44E350D9BF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93505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5C7DF6-4B92-44A7-81BF-347E268DA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678DA3-9A9F-4D3B-803A-E2DC95953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E163A-D550-477E-852A-9390DE11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72358-A39A-4196-ACCA-850C19F10A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577764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83113AC-CFC2-4F1D-B4EE-BF1CC2E82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98289CD-23D9-421C-86AA-509A2CF54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BD9302-06E7-4A2F-A6BE-6E9766515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A067-9B33-4993-82DA-664C196A4C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920909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91219C-E2A1-48A0-AC3F-B4E359D80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A2B1CB2-A15C-4BC6-845C-1A697FA58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DE27C4-8B92-4732-82F7-A27C4FD3B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BCF4-7360-40B3-9F91-036FC26CED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969091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FDDEDB-11A5-450F-B731-0EF14DBFE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1821C4A-1261-4365-B497-5552A18D8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C278BC-45FA-40D1-91C2-1D13DEBB2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8D57-9886-4495-941D-0983B5A693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566245"/>
      </p:ext>
    </p:extLst>
  </p:cSld>
  <p:clrMapOvr>
    <a:masterClrMapping/>
  </p:clrMapOvr>
  <p:transition spd="slow">
    <p:split/>
    <p:sndAc>
      <p:stSnd>
        <p:snd r:embed="rId1" name="PROIETT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1C71A5-6229-4ADF-9385-7763BA5447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3F2EED0-6352-4575-A27A-108B8FE21B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38A02F-344B-4DD5-8B95-10B864E602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423001-320D-4D26-8A63-DD03E9448D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89C1C0-8180-4A3C-8213-927B8939A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E64BBD-C7B0-4745-84FF-F2F20182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split/>
    <p:sndAc>
      <p:stSnd>
        <p:snd r:embed="rId16" name="PROIETT.WAV"/>
      </p:stSnd>
    </p:sndAc>
  </p:transition>
  <p:hf hdr="0" ftr="0" dt="0"/>
  <p:txStyles>
    <p:titleStyle>
      <a:lvl1pPr algn="ctr" defTabSz="7620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Gloss1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../../Odero_mm_sistemi/Robotica/Robotica1.ppt#-1,31,Nessun titolo diapositiv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numero diapositiva 5">
            <a:extLst>
              <a:ext uri="{FF2B5EF4-FFF2-40B4-BE49-F238E27FC236}">
                <a16:creationId xmlns:a16="http://schemas.microsoft.com/office/drawing/2014/main" id="{927A52A2-662E-4EA3-B5AB-CFE62BE2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ACA61DD-EF83-4816-96FD-3CD81D132F70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416770" name="Rectangle 2">
            <a:extLst>
              <a:ext uri="{FF2B5EF4-FFF2-40B4-BE49-F238E27FC236}">
                <a16:creationId xmlns:a16="http://schemas.microsoft.com/office/drawing/2014/main" id="{175395ED-D2C4-48E2-9E51-BC82FB18E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400" b="1" dirty="0"/>
              <a:t>Protocolli e Interfacce</a:t>
            </a:r>
            <a:br>
              <a:rPr lang="it-IT" sz="2400" b="1" dirty="0"/>
            </a:br>
            <a:r>
              <a:rPr lang="it-IT" sz="2400" b="1" dirty="0"/>
              <a:t>Un problema a tanti livelli</a:t>
            </a:r>
            <a:br>
              <a:rPr lang="it-IT" sz="2400" b="1" dirty="0"/>
            </a:br>
            <a:r>
              <a:rPr lang="it-IT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… Lord Byron …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3DC70299-8E10-484F-A114-D59A6E021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endParaRPr lang="it-IT" altLang="it-IT" sz="2800"/>
          </a:p>
          <a:p>
            <a:pPr defTabSz="914400"/>
            <a:r>
              <a:rPr lang="it-IT" altLang="it-IT" sz="2800"/>
              <a:t>Lord Byron deve mandare un telegramma di auguri di compleanno al suo amico Sir Reginald.</a:t>
            </a:r>
          </a:p>
          <a:p>
            <a:pPr defTabSz="914400"/>
            <a:r>
              <a:rPr lang="it-IT" altLang="it-IT" sz="2800"/>
              <a:t>Lord Byron scrive su un foglio di carta il messaggio</a:t>
            </a:r>
          </a:p>
          <a:p>
            <a:pPr defTabSz="914400">
              <a:buFontTx/>
              <a:buNone/>
            </a:pPr>
            <a:endParaRPr lang="it-IT" altLang="it-IT" sz="2800"/>
          </a:p>
          <a:p>
            <a:pPr lvl="1" defTabSz="914400">
              <a:buFontTx/>
              <a:buNone/>
            </a:pPr>
            <a:r>
              <a:rPr lang="it-IT" altLang="it-IT" sz="2400">
                <a:latin typeface="Lucida Handwriting" panose="03010101010101010101" pitchFamily="66" charset="0"/>
              </a:rPr>
              <a:t>Distinti Auguri di Felice Compleanno, </a:t>
            </a:r>
          </a:p>
          <a:p>
            <a:pPr lvl="2" algn="r" defTabSz="914400">
              <a:buSzTx/>
              <a:buFontTx/>
              <a:buNone/>
            </a:pPr>
            <a:r>
              <a:rPr lang="it-IT" altLang="it-IT" sz="2000">
                <a:latin typeface="Lucida Handwriting" panose="03010101010101010101" pitchFamily="66" charset="0"/>
              </a:rPr>
              <a:t>Lord Byron</a:t>
            </a:r>
          </a:p>
          <a:p>
            <a:pPr lvl="2" defTabSz="914400">
              <a:buSzTx/>
              <a:buFontTx/>
              <a:buNone/>
            </a:pPr>
            <a:endParaRPr lang="it-IT" altLang="it-IT" sz="2000">
              <a:latin typeface="Lucida Handwriting" panose="03010101010101010101" pitchFamily="66" charset="0"/>
            </a:endParaRPr>
          </a:p>
        </p:txBody>
      </p:sp>
      <p:pic>
        <p:nvPicPr>
          <p:cNvPr id="69637" name="Picture 4" descr="170px-LordByron">
            <a:extLst>
              <a:ext uri="{FF2B5EF4-FFF2-40B4-BE49-F238E27FC236}">
                <a16:creationId xmlns:a16="http://schemas.microsoft.com/office/drawing/2014/main" id="{E0739ED0-8361-432A-9352-2F9FB811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69888"/>
            <a:ext cx="1554163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numero diapositiva 5">
            <a:extLst>
              <a:ext uri="{FF2B5EF4-FFF2-40B4-BE49-F238E27FC236}">
                <a16:creationId xmlns:a16="http://schemas.microsoft.com/office/drawing/2014/main" id="{92ACCA34-2E78-4513-BC9E-35B2443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74AD23-ED5C-4D99-A8C1-D3F77CAC8851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A3E8C8B-568B-4CF0-95E9-97FBF4AB4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7772400" cy="1143000"/>
          </a:xfrm>
        </p:spPr>
        <p:txBody>
          <a:bodyPr/>
          <a:lstStyle/>
          <a:p>
            <a:r>
              <a:rPr lang="it-IT" altLang="it-IT"/>
              <a:t>Un problema a tanti livelli</a:t>
            </a:r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44A8E00C-9888-4FB6-9E26-C384F835F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09750"/>
            <a:ext cx="7772400" cy="41148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it-IT" altLang="it-IT" sz="2800"/>
              <a:t>In un sistema di comunicazioni si possono distinguere vari livelli di astrazione</a:t>
            </a:r>
          </a:p>
          <a:p>
            <a:pPr defTabSz="914400">
              <a:lnSpc>
                <a:spcPct val="90000"/>
              </a:lnSpc>
            </a:pPr>
            <a:r>
              <a:rPr lang="it-IT" altLang="it-IT" sz="2800"/>
              <a:t>Ogni livello di astrazione ha una propria visione del processo di comunicazione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 sz="2400"/>
              <a:t>Per Lord Byron comunicare significa scrivere un messaggio e mandarlo alla segretaria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 sz="2400"/>
              <a:t>Per la segretaria comunicare significa compilare il modulo del telegramma</a:t>
            </a:r>
          </a:p>
          <a:p>
            <a:pPr lvl="1" defTabSz="914400">
              <a:lnSpc>
                <a:spcPct val="90000"/>
              </a:lnSpc>
            </a:pPr>
            <a:r>
              <a:rPr lang="it-IT" altLang="it-IT" sz="2400"/>
              <a:t>Per il telegrafista comunicare significa mandare un segnale in codice morse sulla linea elettrica</a:t>
            </a:r>
          </a:p>
        </p:txBody>
      </p:sp>
      <p:sp>
        <p:nvSpPr>
          <p:cNvPr id="88069" name="Text Box 4">
            <a:extLst>
              <a:ext uri="{FF2B5EF4-FFF2-40B4-BE49-F238E27FC236}">
                <a16:creationId xmlns:a16="http://schemas.microsoft.com/office/drawing/2014/main" id="{37DEC800-7F74-4082-AEA7-4D34B65C7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egnaposto numero diapositiva 5">
            <a:extLst>
              <a:ext uri="{FF2B5EF4-FFF2-40B4-BE49-F238E27FC236}">
                <a16:creationId xmlns:a16="http://schemas.microsoft.com/office/drawing/2014/main" id="{983A8205-CB8F-4CA9-BD6E-46C386E0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B0C7B53-CF7B-4946-A0F5-13BB9A76156D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C753D035-48DA-4030-9168-6028AA443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23850"/>
            <a:ext cx="7772400" cy="1143000"/>
          </a:xfrm>
        </p:spPr>
        <p:txBody>
          <a:bodyPr/>
          <a:lstStyle/>
          <a:p>
            <a:r>
              <a:rPr lang="it-IT" altLang="it-IT"/>
              <a:t>Un problema a tanti livelli</a:t>
            </a: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E1311282-6071-4CF5-845D-21E4372CA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defTabSz="914400"/>
            <a:r>
              <a:rPr lang="it-IT" altLang="it-IT" sz="2800"/>
              <a:t>Allo stesso modo in un sistema di telecomunicazioni il processo di comunicazione può essere visto a più livelli di astrazione. </a:t>
            </a:r>
          </a:p>
          <a:p>
            <a:pPr defTabSz="914400"/>
            <a:r>
              <a:rPr lang="it-IT" altLang="it-IT" sz="2800"/>
              <a:t>Ciascun livello ha una visione diversa del processo di comunicazione:</a:t>
            </a:r>
          </a:p>
          <a:p>
            <a:pPr lvl="1" defTabSz="914400"/>
            <a:r>
              <a:rPr lang="it-IT" altLang="it-IT" sz="2400"/>
              <a:t>Durante la trasmissione riceve i dati dal livello superiore e li trasmette a quello inferiore</a:t>
            </a:r>
          </a:p>
          <a:p>
            <a:pPr lvl="1" defTabSz="914400"/>
            <a:r>
              <a:rPr lang="it-IT" altLang="it-IT" sz="2400"/>
              <a:t>Durante la ricezione riceve i dati dal livello inferiore e li trasmette a quello superiore</a:t>
            </a:r>
          </a:p>
        </p:txBody>
      </p:sp>
      <p:sp>
        <p:nvSpPr>
          <p:cNvPr id="90117" name="Text Box 4">
            <a:extLst>
              <a:ext uri="{FF2B5EF4-FFF2-40B4-BE49-F238E27FC236}">
                <a16:creationId xmlns:a16="http://schemas.microsoft.com/office/drawing/2014/main" id="{58CA2A92-1509-4199-B46C-C32B8A646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egnaposto numero diapositiva 5">
            <a:extLst>
              <a:ext uri="{FF2B5EF4-FFF2-40B4-BE49-F238E27FC236}">
                <a16:creationId xmlns:a16="http://schemas.microsoft.com/office/drawing/2014/main" id="{FE41689D-4065-4281-87EE-03143EC8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3A8C283-ADDF-469A-A66E-BE2543101125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D4BC52AD-C440-4CB2-97B1-432F6D3B7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it-IT" altLang="it-IT"/>
              <a:t>Livelli ISO-OSI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1DF2FC1A-3AEE-4B50-9E1B-0F57E4B34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29150"/>
          </a:xfrm>
        </p:spPr>
        <p:txBody>
          <a:bodyPr/>
          <a:lstStyle/>
          <a:p>
            <a:pPr defTabSz="914400">
              <a:lnSpc>
                <a:spcPct val="90000"/>
              </a:lnSpc>
              <a:defRPr/>
            </a:pP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file"/>
              </a:rPr>
              <a:t>Nelle telecomunicazioni la ripartizione in livelli è stata standardizzata nel modello ISO-OSI</a:t>
            </a:r>
            <a:endParaRPr lang="it-IT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defTabSz="914400">
              <a:lnSpc>
                <a:spcPct val="90000"/>
              </a:lnSpc>
              <a:defRPr/>
            </a:pPr>
            <a:r>
              <a:rPr lang="it-IT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ISO</a:t>
            </a:r>
            <a:r>
              <a:rPr lang="it-IT" sz="2400"/>
              <a:t>: </a:t>
            </a:r>
            <a:r>
              <a:rPr lang="it-IT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it-IT" sz="2400"/>
              <a:t>nternational </a:t>
            </a:r>
            <a:r>
              <a:rPr lang="it-IT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it-IT" sz="2400"/>
              <a:t>tandards </a:t>
            </a:r>
            <a:r>
              <a:rPr lang="it-IT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it-IT" sz="2400"/>
              <a:t>rganisation</a:t>
            </a:r>
          </a:p>
          <a:p>
            <a:pPr lvl="1" defTabSz="914400">
              <a:lnSpc>
                <a:spcPct val="90000"/>
              </a:lnSpc>
              <a:defRPr/>
            </a:pPr>
            <a:r>
              <a:rPr lang="it-IT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OSI</a:t>
            </a:r>
            <a:r>
              <a:rPr lang="it-IT" sz="2400"/>
              <a:t>: </a:t>
            </a:r>
            <a:r>
              <a:rPr lang="it-IT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it-IT" sz="2400"/>
              <a:t>pen </a:t>
            </a:r>
            <a:r>
              <a:rPr lang="it-IT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it-IT" sz="2400"/>
              <a:t>ystems </a:t>
            </a:r>
            <a:r>
              <a:rPr lang="it-IT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it-IT" sz="2400"/>
              <a:t>nterconnect Reference Model</a:t>
            </a:r>
          </a:p>
          <a:p>
            <a:pPr defTabSz="914400">
              <a:lnSpc>
                <a:spcPct val="90000"/>
              </a:lnSpc>
              <a:defRPr/>
            </a:pPr>
            <a:r>
              <a:rPr lang="it-IT" sz="2800"/>
              <a:t>Il modello è stato sviluppato nel 1984 ed è ora considerato il modello principale per le comunicazioni tra computer.</a:t>
            </a:r>
          </a:p>
          <a:p>
            <a:pPr defTabSz="914400">
              <a:lnSpc>
                <a:spcPct val="90000"/>
              </a:lnSpc>
              <a:defRPr/>
            </a:pPr>
            <a:r>
              <a:rPr lang="it-IT" sz="2800"/>
              <a:t>Descrive il modo nel quale l’informazione si muove da un’applicazione software in un computer ad un’altra applicazione software in un altro computer</a:t>
            </a:r>
          </a:p>
          <a:p>
            <a:pPr defTabSz="914400">
              <a:lnSpc>
                <a:spcPct val="90000"/>
              </a:lnSpc>
              <a:defRPr/>
            </a:pPr>
            <a:endParaRPr lang="it-IT" sz="2800"/>
          </a:p>
        </p:txBody>
      </p:sp>
      <p:sp>
        <p:nvSpPr>
          <p:cNvPr id="92165" name="Text Box 4">
            <a:extLst>
              <a:ext uri="{FF2B5EF4-FFF2-40B4-BE49-F238E27FC236}">
                <a16:creationId xmlns:a16="http://schemas.microsoft.com/office/drawing/2014/main" id="{16D36777-A4EF-4F06-9444-F76AF83B2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numero diapositiva 5">
            <a:extLst>
              <a:ext uri="{FF2B5EF4-FFF2-40B4-BE49-F238E27FC236}">
                <a16:creationId xmlns:a16="http://schemas.microsoft.com/office/drawing/2014/main" id="{221ABE1A-8D5F-4565-9D9B-B851B07E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378A23-D31C-4FB4-BC8E-7F0EA5F71BE0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3392C035-877F-4255-B800-0D5C36993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7772400" cy="1143000"/>
          </a:xfrm>
        </p:spPr>
        <p:txBody>
          <a:bodyPr/>
          <a:lstStyle/>
          <a:p>
            <a:r>
              <a:rPr lang="it-IT" altLang="it-IT"/>
              <a:t>Livelli ISO-OSI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BE4726AF-0803-4E15-9BAF-F86B4DCCE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defTabSz="914400">
              <a:lnSpc>
                <a:spcPct val="90000"/>
              </a:lnSpc>
              <a:defRPr/>
            </a:pPr>
            <a:r>
              <a:rPr lang="it-IT" sz="2800"/>
              <a:t>Le operazione necessarie per il trasferimento delle informazioni tra computer collegati in rete sono sono divise in </a:t>
            </a:r>
            <a:r>
              <a:rPr lang="it-IT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sette</a:t>
            </a:r>
            <a:r>
              <a:rPr lang="it-IT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gruppi di operazioni</a:t>
            </a:r>
            <a:r>
              <a:rPr lang="it-IT" sz="2800"/>
              <a:t>, più piccoli e più gestibili.</a:t>
            </a:r>
          </a:p>
          <a:p>
            <a:pPr defTabSz="914400">
              <a:lnSpc>
                <a:spcPct val="90000"/>
              </a:lnSpc>
              <a:defRPr/>
            </a:pPr>
            <a:r>
              <a:rPr lang="it-IT" sz="2800"/>
              <a:t>Ogni livello è indipendente dagli altri e può essere cambiato senza alterare gli altri.</a:t>
            </a:r>
          </a:p>
          <a:p>
            <a:pPr lvl="1" defTabSz="914400">
              <a:lnSpc>
                <a:spcPct val="90000"/>
              </a:lnSpc>
              <a:defRPr/>
            </a:pPr>
            <a:r>
              <a:rPr lang="it-IT" sz="2400"/>
              <a:t>Nell’esempio di Lord Byron, se la trasmissione del telegramma non avvenisse su telegrafo ma con segnali di fumo, per i livelli più alti della comunicazione, rappresentati da Lord Byron e dalla segretaria, non cambierebbe niente.</a:t>
            </a:r>
          </a:p>
        </p:txBody>
      </p:sp>
      <p:sp>
        <p:nvSpPr>
          <p:cNvPr id="94213" name="Text Box 4">
            <a:extLst>
              <a:ext uri="{FF2B5EF4-FFF2-40B4-BE49-F238E27FC236}">
                <a16:creationId xmlns:a16="http://schemas.microsoft.com/office/drawing/2014/main" id="{39087DF4-C1F9-41BF-94C9-8C022717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egnaposto numero diapositiva 5">
            <a:extLst>
              <a:ext uri="{FF2B5EF4-FFF2-40B4-BE49-F238E27FC236}">
                <a16:creationId xmlns:a16="http://schemas.microsoft.com/office/drawing/2014/main" id="{9D2B9EF3-8A00-4E85-8BBD-521AD310A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51A5431-F77A-4E8B-8F60-138A847F36D6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E932B9A7-F74A-4C57-A0D0-B2F39259D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76400"/>
            <a:ext cx="3733800" cy="464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B3EE279B-3255-4975-BBFD-62DD00946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62025"/>
          </a:xfrm>
        </p:spPr>
        <p:txBody>
          <a:bodyPr/>
          <a:lstStyle/>
          <a:p>
            <a:r>
              <a:rPr lang="it-IT" altLang="it-IT"/>
              <a:t>Livelli ISO-OSI</a:t>
            </a:r>
          </a:p>
        </p:txBody>
      </p:sp>
      <p:sp>
        <p:nvSpPr>
          <p:cNvPr id="96261" name="Text Box 4">
            <a:extLst>
              <a:ext uri="{FF2B5EF4-FFF2-40B4-BE49-F238E27FC236}">
                <a16:creationId xmlns:a16="http://schemas.microsoft.com/office/drawing/2014/main" id="{45A224EB-77B4-46C7-BDD6-E9269AAB6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  <p:sp>
        <p:nvSpPr>
          <p:cNvPr id="266245" name="Text Box 5">
            <a:extLst>
              <a:ext uri="{FF2B5EF4-FFF2-40B4-BE49-F238E27FC236}">
                <a16:creationId xmlns:a16="http://schemas.microsoft.com/office/drawing/2014/main" id="{BDAF2903-8BD3-42B0-B5B4-6C64DCABA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3429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Applicazione</a:t>
            </a:r>
          </a:p>
        </p:txBody>
      </p:sp>
      <p:sp>
        <p:nvSpPr>
          <p:cNvPr id="266246" name="Text Box 6">
            <a:extLst>
              <a:ext uri="{FF2B5EF4-FFF2-40B4-BE49-F238E27FC236}">
                <a16:creationId xmlns:a16="http://schemas.microsoft.com/office/drawing/2014/main" id="{154EC03E-2556-4055-834D-DC02E546C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3429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Presentazione</a:t>
            </a:r>
          </a:p>
        </p:txBody>
      </p:sp>
      <p:sp>
        <p:nvSpPr>
          <p:cNvPr id="266247" name="Text Box 7">
            <a:extLst>
              <a:ext uri="{FF2B5EF4-FFF2-40B4-BE49-F238E27FC236}">
                <a16:creationId xmlns:a16="http://schemas.microsoft.com/office/drawing/2014/main" id="{876192F0-7ED7-4CF4-A410-597F4BFD9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3429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Sessione</a:t>
            </a:r>
          </a:p>
        </p:txBody>
      </p:sp>
      <p:sp>
        <p:nvSpPr>
          <p:cNvPr id="266248" name="Text Box 8">
            <a:extLst>
              <a:ext uri="{FF2B5EF4-FFF2-40B4-BE49-F238E27FC236}">
                <a16:creationId xmlns:a16="http://schemas.microsoft.com/office/drawing/2014/main" id="{80E6189C-4437-4D3E-BCA3-1E728478F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733800"/>
            <a:ext cx="342900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Trasporto</a:t>
            </a:r>
          </a:p>
        </p:txBody>
      </p:sp>
      <p:sp>
        <p:nvSpPr>
          <p:cNvPr id="266249" name="Text Box 9">
            <a:extLst>
              <a:ext uri="{FF2B5EF4-FFF2-40B4-BE49-F238E27FC236}">
                <a16:creationId xmlns:a16="http://schemas.microsoft.com/office/drawing/2014/main" id="{3858AD2B-AC13-4597-95BB-405F4D7B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19600"/>
            <a:ext cx="342900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Rete</a:t>
            </a:r>
          </a:p>
        </p:txBody>
      </p:sp>
      <p:sp>
        <p:nvSpPr>
          <p:cNvPr id="266250" name="Text Box 10">
            <a:extLst>
              <a:ext uri="{FF2B5EF4-FFF2-40B4-BE49-F238E27FC236}">
                <a16:creationId xmlns:a16="http://schemas.microsoft.com/office/drawing/2014/main" id="{766D9A8E-3B00-4006-9FFD-5235F9E06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342900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Collegamento dati</a:t>
            </a:r>
          </a:p>
        </p:txBody>
      </p:sp>
      <p:sp>
        <p:nvSpPr>
          <p:cNvPr id="266251" name="Text Box 11">
            <a:extLst>
              <a:ext uri="{FF2B5EF4-FFF2-40B4-BE49-F238E27FC236}">
                <a16:creationId xmlns:a16="http://schemas.microsoft.com/office/drawing/2014/main" id="{D8F76399-C965-40B4-B28F-AC507870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91200"/>
            <a:ext cx="342900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Fisico</a:t>
            </a:r>
          </a:p>
        </p:txBody>
      </p:sp>
      <p:grpSp>
        <p:nvGrpSpPr>
          <p:cNvPr id="266252" name="Group 12">
            <a:extLst>
              <a:ext uri="{FF2B5EF4-FFF2-40B4-BE49-F238E27FC236}">
                <a16:creationId xmlns:a16="http://schemas.microsoft.com/office/drawing/2014/main" id="{10F73581-0075-4247-9657-63188536ED96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828800"/>
            <a:ext cx="3200400" cy="1676400"/>
            <a:chOff x="3072" y="1152"/>
            <a:chExt cx="2016" cy="1056"/>
          </a:xfrm>
        </p:grpSpPr>
        <p:sp>
          <p:nvSpPr>
            <p:cNvPr id="96275" name="Line 13">
              <a:extLst>
                <a:ext uri="{FF2B5EF4-FFF2-40B4-BE49-F238E27FC236}">
                  <a16:creationId xmlns:a16="http://schemas.microsoft.com/office/drawing/2014/main" id="{1094E897-237C-46EB-A19B-A3DE7BC0B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6276" name="Line 14">
              <a:extLst>
                <a:ext uri="{FF2B5EF4-FFF2-40B4-BE49-F238E27FC236}">
                  <a16:creationId xmlns:a16="http://schemas.microsoft.com/office/drawing/2014/main" id="{14356688-20DE-408D-95E0-BA1728436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15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6277" name="Line 15">
              <a:extLst>
                <a:ext uri="{FF2B5EF4-FFF2-40B4-BE49-F238E27FC236}">
                  <a16:creationId xmlns:a16="http://schemas.microsoft.com/office/drawing/2014/main" id="{01CDAAFB-61B3-41A4-80B8-8353274B4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6278" name="Text Box 16">
              <a:extLst>
                <a:ext uri="{FF2B5EF4-FFF2-40B4-BE49-F238E27FC236}">
                  <a16:creationId xmlns:a16="http://schemas.microsoft.com/office/drawing/2014/main" id="{A503F706-EF2B-4B22-9FB1-7E713056A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152"/>
              <a:ext cx="1488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it-IT" altLang="it-IT" sz="2400">
                  <a:latin typeface="Tahoma" panose="020B0604030504040204" pitchFamily="34" charset="0"/>
                </a:rPr>
                <a:t>Livelli superiori, realizzati da programmi software</a:t>
              </a:r>
            </a:p>
          </p:txBody>
        </p:sp>
      </p:grpSp>
      <p:grpSp>
        <p:nvGrpSpPr>
          <p:cNvPr id="266257" name="Group 17">
            <a:extLst>
              <a:ext uri="{FF2B5EF4-FFF2-40B4-BE49-F238E27FC236}">
                <a16:creationId xmlns:a16="http://schemas.microsoft.com/office/drawing/2014/main" id="{AB7F1513-1F1A-477C-B6F4-1A753BE1CB7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657600"/>
            <a:ext cx="2895600" cy="2647950"/>
            <a:chOff x="3168" y="2304"/>
            <a:chExt cx="1824" cy="1668"/>
          </a:xfrm>
        </p:grpSpPr>
        <p:sp>
          <p:nvSpPr>
            <p:cNvPr id="96271" name="Line 18">
              <a:extLst>
                <a:ext uri="{FF2B5EF4-FFF2-40B4-BE49-F238E27FC236}">
                  <a16:creationId xmlns:a16="http://schemas.microsoft.com/office/drawing/2014/main" id="{2E4FDA79-5136-4831-B764-F0BE7911D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6272" name="Line 19">
              <a:extLst>
                <a:ext uri="{FF2B5EF4-FFF2-40B4-BE49-F238E27FC236}">
                  <a16:creationId xmlns:a16="http://schemas.microsoft.com/office/drawing/2014/main" id="{9C01E652-EA83-436D-9B3B-C0A8E44B7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5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6273" name="Line 20">
              <a:extLst>
                <a:ext uri="{FF2B5EF4-FFF2-40B4-BE49-F238E27FC236}">
                  <a16:creationId xmlns:a16="http://schemas.microsoft.com/office/drawing/2014/main" id="{344E1463-2623-4E22-9C56-B05EFBAFF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38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6274" name="Text Box 21">
              <a:extLst>
                <a:ext uri="{FF2B5EF4-FFF2-40B4-BE49-F238E27FC236}">
                  <a16:creationId xmlns:a16="http://schemas.microsoft.com/office/drawing/2014/main" id="{FA44CD66-7E54-4F9E-A5F1-75A2BA55F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304"/>
              <a:ext cx="1344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it-IT" altLang="it-IT" sz="2400">
                  <a:latin typeface="Tahoma" panose="020B0604030504040204" pitchFamily="34" charset="0"/>
                </a:rPr>
                <a:t>Livelli inferiori, realizzati da programmi software e da dispositivi hardware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/>
      <p:bldP spid="266245" grpId="0" animBg="1" autoUpdateAnimBg="0"/>
      <p:bldP spid="266246" grpId="0" animBg="1" autoUpdateAnimBg="0"/>
      <p:bldP spid="266247" grpId="0" animBg="1" autoUpdateAnimBg="0"/>
      <p:bldP spid="266248" grpId="0" animBg="1" autoUpdateAnimBg="0"/>
      <p:bldP spid="266249" grpId="0" animBg="1" autoUpdateAnimBg="0"/>
      <p:bldP spid="266250" grpId="0" animBg="1" autoUpdateAnimBg="0"/>
      <p:bldP spid="26625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numero diapositiva 5">
            <a:extLst>
              <a:ext uri="{FF2B5EF4-FFF2-40B4-BE49-F238E27FC236}">
                <a16:creationId xmlns:a16="http://schemas.microsoft.com/office/drawing/2014/main" id="{840B5D69-4072-45A7-BFBD-CF0DA635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C3B2AA2-24AD-47EF-8635-503C5B3F4E4E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9096AF9E-7770-4293-A01E-A48F5567B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7772400" cy="942975"/>
          </a:xfrm>
        </p:spPr>
        <p:txBody>
          <a:bodyPr/>
          <a:lstStyle/>
          <a:p>
            <a:r>
              <a:rPr lang="it-IT" altLang="it-IT"/>
              <a:t>Interazione tra livelli ISO-OSI</a:t>
            </a:r>
          </a:p>
        </p:txBody>
      </p:sp>
      <p:sp>
        <p:nvSpPr>
          <p:cNvPr id="98308" name="Text Box 3">
            <a:extLst>
              <a:ext uri="{FF2B5EF4-FFF2-40B4-BE49-F238E27FC236}">
                <a16:creationId xmlns:a16="http://schemas.microsoft.com/office/drawing/2014/main" id="{2B6F5E45-11C4-429E-99D8-7939A7FD6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10F89E87-E86E-4543-9A9D-00313328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181350"/>
            <a:ext cx="24384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267270" name="Text Box 6">
            <a:extLst>
              <a:ext uri="{FF2B5EF4-FFF2-40B4-BE49-F238E27FC236}">
                <a16:creationId xmlns:a16="http://schemas.microsoft.com/office/drawing/2014/main" id="{363BD9FE-A568-4A6B-B98A-B9E4EA5D3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3227388"/>
            <a:ext cx="224155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Applicazione</a:t>
            </a:r>
          </a:p>
        </p:txBody>
      </p:sp>
      <p:sp>
        <p:nvSpPr>
          <p:cNvPr id="267271" name="Text Box 7">
            <a:extLst>
              <a:ext uri="{FF2B5EF4-FFF2-40B4-BE49-F238E27FC236}">
                <a16:creationId xmlns:a16="http://schemas.microsoft.com/office/drawing/2014/main" id="{BCD1294E-1F34-4F4D-8F7D-26AC33D50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3608388"/>
            <a:ext cx="224155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Presentazione</a:t>
            </a:r>
          </a:p>
        </p:txBody>
      </p:sp>
      <p:sp>
        <p:nvSpPr>
          <p:cNvPr id="267272" name="Text Box 8">
            <a:extLst>
              <a:ext uri="{FF2B5EF4-FFF2-40B4-BE49-F238E27FC236}">
                <a16:creationId xmlns:a16="http://schemas.microsoft.com/office/drawing/2014/main" id="{01366698-9AEA-4A2E-B8F5-D36CDE20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4035425"/>
            <a:ext cx="224155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Sessione</a:t>
            </a:r>
          </a:p>
        </p:txBody>
      </p:sp>
      <p:sp>
        <p:nvSpPr>
          <p:cNvPr id="267273" name="Text Box 9">
            <a:extLst>
              <a:ext uri="{FF2B5EF4-FFF2-40B4-BE49-F238E27FC236}">
                <a16:creationId xmlns:a16="http://schemas.microsoft.com/office/drawing/2014/main" id="{5173377E-12E6-4C1A-A270-466E15546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4462463"/>
            <a:ext cx="224155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Trasporto</a:t>
            </a:r>
          </a:p>
        </p:txBody>
      </p:sp>
      <p:sp>
        <p:nvSpPr>
          <p:cNvPr id="267274" name="Text Box 10">
            <a:extLst>
              <a:ext uri="{FF2B5EF4-FFF2-40B4-BE49-F238E27FC236}">
                <a16:creationId xmlns:a16="http://schemas.microsoft.com/office/drawing/2014/main" id="{6D2ECDA3-34D4-4733-817F-5D013B37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4891088"/>
            <a:ext cx="2241550" cy="4651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Rete</a:t>
            </a:r>
          </a:p>
        </p:txBody>
      </p:sp>
      <p:sp>
        <p:nvSpPr>
          <p:cNvPr id="267275" name="Text Box 11">
            <a:extLst>
              <a:ext uri="{FF2B5EF4-FFF2-40B4-BE49-F238E27FC236}">
                <a16:creationId xmlns:a16="http://schemas.microsoft.com/office/drawing/2014/main" id="{88AC2FAC-F3E2-4F78-9714-110342F7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5318125"/>
            <a:ext cx="2241550" cy="3460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1600" b="1">
                <a:latin typeface="Tahoma" panose="020B0604030504040204" pitchFamily="34" charset="0"/>
              </a:rPr>
              <a:t>Collegamento dati</a:t>
            </a:r>
          </a:p>
        </p:txBody>
      </p:sp>
      <p:sp>
        <p:nvSpPr>
          <p:cNvPr id="267276" name="Text Box 12">
            <a:extLst>
              <a:ext uri="{FF2B5EF4-FFF2-40B4-BE49-F238E27FC236}">
                <a16:creationId xmlns:a16="http://schemas.microsoft.com/office/drawing/2014/main" id="{BD7D34E4-EACA-4300-897B-28CACB35A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5680075"/>
            <a:ext cx="2241550" cy="3762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Collegamento fisico</a:t>
            </a:r>
          </a:p>
        </p:txBody>
      </p:sp>
      <p:sp>
        <p:nvSpPr>
          <p:cNvPr id="267278" name="Rectangle 14">
            <a:extLst>
              <a:ext uri="{FF2B5EF4-FFF2-40B4-BE49-F238E27FC236}">
                <a16:creationId xmlns:a16="http://schemas.microsoft.com/office/drawing/2014/main" id="{56D77070-9E14-4585-A4C0-ACB5BD2AE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200400"/>
            <a:ext cx="24384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  <p:sp>
        <p:nvSpPr>
          <p:cNvPr id="267279" name="Text Box 15">
            <a:extLst>
              <a:ext uri="{FF2B5EF4-FFF2-40B4-BE49-F238E27FC236}">
                <a16:creationId xmlns:a16="http://schemas.microsoft.com/office/drawing/2014/main" id="{DC9FFBB4-9D04-4D93-9C23-39AE7374A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3246438"/>
            <a:ext cx="224155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Applicazione</a:t>
            </a:r>
          </a:p>
        </p:txBody>
      </p:sp>
      <p:sp>
        <p:nvSpPr>
          <p:cNvPr id="267280" name="Text Box 16">
            <a:extLst>
              <a:ext uri="{FF2B5EF4-FFF2-40B4-BE49-F238E27FC236}">
                <a16:creationId xmlns:a16="http://schemas.microsoft.com/office/drawing/2014/main" id="{77B06A53-DB42-451D-8CB2-0A492847E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3627438"/>
            <a:ext cx="224155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Presentazione</a:t>
            </a:r>
          </a:p>
        </p:txBody>
      </p:sp>
      <p:sp>
        <p:nvSpPr>
          <p:cNvPr id="267281" name="Text Box 17">
            <a:extLst>
              <a:ext uri="{FF2B5EF4-FFF2-40B4-BE49-F238E27FC236}">
                <a16:creationId xmlns:a16="http://schemas.microsoft.com/office/drawing/2014/main" id="{FC871EF5-746B-4DE4-AF0D-315E63DB3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4054475"/>
            <a:ext cx="224155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Sessione</a:t>
            </a:r>
          </a:p>
        </p:txBody>
      </p:sp>
      <p:sp>
        <p:nvSpPr>
          <p:cNvPr id="267282" name="Text Box 18">
            <a:extLst>
              <a:ext uri="{FF2B5EF4-FFF2-40B4-BE49-F238E27FC236}">
                <a16:creationId xmlns:a16="http://schemas.microsoft.com/office/drawing/2014/main" id="{4275F016-72FD-409F-9F27-AFEEF2F5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4481513"/>
            <a:ext cx="224155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Trasporto</a:t>
            </a:r>
          </a:p>
        </p:txBody>
      </p:sp>
      <p:sp>
        <p:nvSpPr>
          <p:cNvPr id="267283" name="Text Box 19">
            <a:extLst>
              <a:ext uri="{FF2B5EF4-FFF2-40B4-BE49-F238E27FC236}">
                <a16:creationId xmlns:a16="http://schemas.microsoft.com/office/drawing/2014/main" id="{9024CDE1-0020-4F8A-9C88-FFE75287F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4910138"/>
            <a:ext cx="224155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Rete</a:t>
            </a:r>
          </a:p>
        </p:txBody>
      </p:sp>
      <p:pic>
        <p:nvPicPr>
          <p:cNvPr id="98323" name="Picture 22" descr="bugc055d">
            <a:extLst>
              <a:ext uri="{FF2B5EF4-FFF2-40B4-BE49-F238E27FC236}">
                <a16:creationId xmlns:a16="http://schemas.microsoft.com/office/drawing/2014/main" id="{441C9742-C09E-42A2-83F3-467156C1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4" name="Picture 23" descr="busi026d">
            <a:extLst>
              <a:ext uri="{FF2B5EF4-FFF2-40B4-BE49-F238E27FC236}">
                <a16:creationId xmlns:a16="http://schemas.microsoft.com/office/drawing/2014/main" id="{4BB67247-99E4-4356-8572-D31CA5F4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8540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5" name="Text Box 24">
            <a:extLst>
              <a:ext uri="{FF2B5EF4-FFF2-40B4-BE49-F238E27FC236}">
                <a16:creationId xmlns:a16="http://schemas.microsoft.com/office/drawing/2014/main" id="{020DF47D-F688-4246-87BF-28D55CF78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85875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L’informazione trasferita tra due applicazione software deve passare per tutti i livelli</a:t>
            </a:r>
          </a:p>
        </p:txBody>
      </p:sp>
      <p:sp>
        <p:nvSpPr>
          <p:cNvPr id="267292" name="Text Box 28">
            <a:extLst>
              <a:ext uri="{FF2B5EF4-FFF2-40B4-BE49-F238E27FC236}">
                <a16:creationId xmlns:a16="http://schemas.microsoft.com/office/drawing/2014/main" id="{FBFE361C-B8A9-41CA-B20C-8BEA09E40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6400800"/>
            <a:ext cx="8305800" cy="466725"/>
          </a:xfrm>
          <a:prstGeom prst="rect">
            <a:avLst/>
          </a:prstGeom>
          <a:solidFill>
            <a:srgbClr val="FDFEDA">
              <a:alpha val="88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L’unico livello direttamente connesso è il livello fisico</a:t>
            </a:r>
          </a:p>
        </p:txBody>
      </p:sp>
      <p:sp>
        <p:nvSpPr>
          <p:cNvPr id="98327" name="Text Box 29">
            <a:extLst>
              <a:ext uri="{FF2B5EF4-FFF2-40B4-BE49-F238E27FC236}">
                <a16:creationId xmlns:a16="http://schemas.microsoft.com/office/drawing/2014/main" id="{93CD8531-9F51-4816-AD87-B8A5DE6EC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Sistema A</a:t>
            </a:r>
          </a:p>
        </p:txBody>
      </p:sp>
      <p:sp>
        <p:nvSpPr>
          <p:cNvPr id="98328" name="Text Box 30">
            <a:extLst>
              <a:ext uri="{FF2B5EF4-FFF2-40B4-BE49-F238E27FC236}">
                <a16:creationId xmlns:a16="http://schemas.microsoft.com/office/drawing/2014/main" id="{56BF5E44-53AF-45B4-AC6F-9D6F06B5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514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Sistema B</a:t>
            </a:r>
          </a:p>
        </p:txBody>
      </p:sp>
      <p:sp>
        <p:nvSpPr>
          <p:cNvPr id="98329" name="Line 25">
            <a:extLst>
              <a:ext uri="{FF2B5EF4-FFF2-40B4-BE49-F238E27FC236}">
                <a16:creationId xmlns:a16="http://schemas.microsoft.com/office/drawing/2014/main" id="{F5B901CD-9517-4A11-A3FE-6CFE8FCF3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124200"/>
            <a:ext cx="0" cy="2971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67304" name="Text Box 40">
            <a:extLst>
              <a:ext uri="{FF2B5EF4-FFF2-40B4-BE49-F238E27FC236}">
                <a16:creationId xmlns:a16="http://schemas.microsoft.com/office/drawing/2014/main" id="{A7F71677-9BA7-4E44-A9CC-4B221AFFA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5391150"/>
            <a:ext cx="2241550" cy="3460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1600" b="1">
                <a:latin typeface="Tahoma" panose="020B0604030504040204" pitchFamily="34" charset="0"/>
              </a:rPr>
              <a:t>Collegamento dati</a:t>
            </a:r>
          </a:p>
        </p:txBody>
      </p:sp>
      <p:sp>
        <p:nvSpPr>
          <p:cNvPr id="267305" name="Text Box 41">
            <a:extLst>
              <a:ext uri="{FF2B5EF4-FFF2-40B4-BE49-F238E27FC236}">
                <a16:creationId xmlns:a16="http://schemas.microsoft.com/office/drawing/2014/main" id="{C0BCB18F-E352-4D2C-A54E-8252DDC28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5762625"/>
            <a:ext cx="2241550" cy="3762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Collegamento fisico</a:t>
            </a:r>
          </a:p>
        </p:txBody>
      </p:sp>
      <p:sp>
        <p:nvSpPr>
          <p:cNvPr id="98332" name="Line 27">
            <a:extLst>
              <a:ext uri="{FF2B5EF4-FFF2-40B4-BE49-F238E27FC236}">
                <a16:creationId xmlns:a16="http://schemas.microsoft.com/office/drawing/2014/main" id="{A94BC833-54C9-46ED-81E4-37A7E5AB6F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048000"/>
            <a:ext cx="0" cy="3048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98333" name="Line 26">
            <a:extLst>
              <a:ext uri="{FF2B5EF4-FFF2-40B4-BE49-F238E27FC236}">
                <a16:creationId xmlns:a16="http://schemas.microsoft.com/office/drawing/2014/main" id="{0A1C4A04-39E4-474E-9CC9-21D10F3F72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6096000"/>
            <a:ext cx="48006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6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26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26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9" grpId="0" animBg="1"/>
      <p:bldP spid="267270" grpId="0" animBg="1" autoUpdateAnimBg="0"/>
      <p:bldP spid="267271" grpId="0" animBg="1" autoUpdateAnimBg="0"/>
      <p:bldP spid="267272" grpId="0" animBg="1" autoUpdateAnimBg="0"/>
      <p:bldP spid="267273" grpId="0" animBg="1" autoUpdateAnimBg="0"/>
      <p:bldP spid="267274" grpId="0" animBg="1" autoUpdateAnimBg="0"/>
      <p:bldP spid="267275" grpId="0" animBg="1" autoUpdateAnimBg="0"/>
      <p:bldP spid="267276" grpId="0" animBg="1" autoUpdateAnimBg="0"/>
      <p:bldP spid="267278" grpId="0" animBg="1"/>
      <p:bldP spid="267279" grpId="0" animBg="1"/>
      <p:bldP spid="267280" grpId="0" animBg="1"/>
      <p:bldP spid="267281" grpId="0" animBg="1"/>
      <p:bldP spid="267282" grpId="0" animBg="1"/>
      <p:bldP spid="267283" grpId="0" animBg="1"/>
      <p:bldP spid="267304" grpId="0" animBg="1" autoUpdateAnimBg="0"/>
      <p:bldP spid="26730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numero diapositiva 5">
            <a:extLst>
              <a:ext uri="{FF2B5EF4-FFF2-40B4-BE49-F238E27FC236}">
                <a16:creationId xmlns:a16="http://schemas.microsoft.com/office/drawing/2014/main" id="{A08137D8-B7B4-402C-A47D-EAD51E92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DEEB949-2193-4973-9995-4C77FCE641B4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2F26C0A0-393A-4025-BC6E-58322B8DF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7772400" cy="1143000"/>
          </a:xfrm>
        </p:spPr>
        <p:txBody>
          <a:bodyPr/>
          <a:lstStyle/>
          <a:p>
            <a:r>
              <a:rPr lang="it-IT" altLang="it-IT"/>
              <a:t>Interazione tra livelli ISO-OSI</a:t>
            </a:r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882E3046-DFEE-4D4C-99B0-B4D5948B0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9144000" cy="2057400"/>
          </a:xfrm>
        </p:spPr>
        <p:txBody>
          <a:bodyPr/>
          <a:lstStyle/>
          <a:p>
            <a:pPr defTabSz="914400">
              <a:lnSpc>
                <a:spcPct val="90000"/>
              </a:lnSpc>
              <a:buFontTx/>
              <a:buNone/>
            </a:pPr>
            <a:r>
              <a:rPr lang="it-IT" altLang="it-IT" sz="2400"/>
              <a:t>	Ogni livello intermedio interagisce:</a:t>
            </a:r>
          </a:p>
          <a:p>
            <a:pPr lvl="1" defTabSz="914400">
              <a:lnSpc>
                <a:spcPct val="90000"/>
              </a:lnSpc>
              <a:buFontTx/>
              <a:buChar char="•"/>
            </a:pPr>
            <a:r>
              <a:rPr lang="it-IT" altLang="it-IT" sz="2000"/>
              <a:t>con il livello immediatamente inferiore e superiore:</a:t>
            </a:r>
          </a:p>
          <a:p>
            <a:pPr lvl="2" defTabSz="914400">
              <a:lnSpc>
                <a:spcPct val="90000"/>
              </a:lnSpc>
            </a:pPr>
            <a:r>
              <a:rPr lang="it-IT" altLang="it-IT" sz="1800"/>
              <a:t>durante la trasmissione </a:t>
            </a:r>
            <a:r>
              <a:rPr lang="it-IT" altLang="it-IT" sz="2000"/>
              <a:t>la segretaria riceve il messaggio da Lord Byron e la consegna al telegrafista</a:t>
            </a:r>
          </a:p>
          <a:p>
            <a:pPr lvl="2" defTabSz="914400">
              <a:lnSpc>
                <a:spcPct val="90000"/>
              </a:lnSpc>
            </a:pPr>
            <a:r>
              <a:rPr lang="it-IT" altLang="it-IT" sz="2000"/>
              <a:t>durante la ricezione il postino riceve il messaggio dal telegrafista e consegna la lettera a Sir Reginald</a:t>
            </a:r>
          </a:p>
          <a:p>
            <a:pPr lvl="1" defTabSz="914400">
              <a:lnSpc>
                <a:spcPct val="90000"/>
              </a:lnSpc>
              <a:buFontTx/>
              <a:buChar char="•"/>
            </a:pPr>
            <a:r>
              <a:rPr lang="it-IT" altLang="it-IT" sz="2000"/>
              <a:t>con il livello dello stesso nome dell’altro sistema, in quanto il messaggio trasferito deve essere corretto per poter essere mandato ai livelli superiori</a:t>
            </a:r>
          </a:p>
          <a:p>
            <a:pPr lvl="2" defTabSz="914400">
              <a:lnSpc>
                <a:spcPct val="90000"/>
              </a:lnSpc>
            </a:pPr>
            <a:r>
              <a:rPr lang="it-IT" altLang="it-IT" sz="2000"/>
              <a:t>L’indirizzo scritto dalla segretaria deve essere comprensibile dal postino, se vogliamo che questo lo consegni correttamente</a:t>
            </a:r>
          </a:p>
          <a:p>
            <a:pPr defTabSz="914400">
              <a:lnSpc>
                <a:spcPct val="90000"/>
              </a:lnSpc>
              <a:buFontTx/>
              <a:buNone/>
            </a:pPr>
            <a:r>
              <a:rPr lang="it-IT" altLang="it-IT" sz="2000"/>
              <a:t> </a:t>
            </a:r>
          </a:p>
          <a:p>
            <a:pPr defTabSz="914400">
              <a:lnSpc>
                <a:spcPct val="90000"/>
              </a:lnSpc>
              <a:buFontTx/>
              <a:buNone/>
            </a:pPr>
            <a:endParaRPr lang="it-IT" altLang="it-IT" sz="2000"/>
          </a:p>
        </p:txBody>
      </p:sp>
      <p:sp>
        <p:nvSpPr>
          <p:cNvPr id="100357" name="Text Box 4">
            <a:extLst>
              <a:ext uri="{FF2B5EF4-FFF2-40B4-BE49-F238E27FC236}">
                <a16:creationId xmlns:a16="http://schemas.microsoft.com/office/drawing/2014/main" id="{BB5D81C1-5429-4AE6-BBDC-1E0384E3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  <p:sp>
        <p:nvSpPr>
          <p:cNvPr id="100358" name="Text Box 5">
            <a:extLst>
              <a:ext uri="{FF2B5EF4-FFF2-40B4-BE49-F238E27FC236}">
                <a16:creationId xmlns:a16="http://schemas.microsoft.com/office/drawing/2014/main" id="{4F9F7C44-B75F-4C89-B7C8-A685A2AB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342900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Rete</a:t>
            </a:r>
          </a:p>
        </p:txBody>
      </p:sp>
      <p:sp>
        <p:nvSpPr>
          <p:cNvPr id="100359" name="Text Box 6">
            <a:extLst>
              <a:ext uri="{FF2B5EF4-FFF2-40B4-BE49-F238E27FC236}">
                <a16:creationId xmlns:a16="http://schemas.microsoft.com/office/drawing/2014/main" id="{90BD0C7B-AA06-42EB-8A42-A3A717F5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342900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Collegamento dati</a:t>
            </a:r>
          </a:p>
        </p:txBody>
      </p:sp>
      <p:sp>
        <p:nvSpPr>
          <p:cNvPr id="100360" name="Text Box 7">
            <a:extLst>
              <a:ext uri="{FF2B5EF4-FFF2-40B4-BE49-F238E27FC236}">
                <a16:creationId xmlns:a16="http://schemas.microsoft.com/office/drawing/2014/main" id="{B57A00D9-61D3-48E7-91CA-810D45E1F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342900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Fisico</a:t>
            </a:r>
          </a:p>
        </p:txBody>
      </p:sp>
      <p:sp>
        <p:nvSpPr>
          <p:cNvPr id="100361" name="Line 8">
            <a:extLst>
              <a:ext uri="{FF2B5EF4-FFF2-40B4-BE49-F238E27FC236}">
                <a16:creationId xmlns:a16="http://schemas.microsoft.com/office/drawing/2014/main" id="{FC6BD43C-48E6-41DE-99CF-3CD51DA77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524000"/>
            <a:ext cx="1588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0362" name="Line 9">
            <a:extLst>
              <a:ext uri="{FF2B5EF4-FFF2-40B4-BE49-F238E27FC236}">
                <a16:creationId xmlns:a16="http://schemas.microsoft.com/office/drawing/2014/main" id="{81D592E1-7191-47E1-9426-CC38C9313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514600"/>
            <a:ext cx="1588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0363" name="Text Box 10">
            <a:extLst>
              <a:ext uri="{FF2B5EF4-FFF2-40B4-BE49-F238E27FC236}">
                <a16:creationId xmlns:a16="http://schemas.microsoft.com/office/drawing/2014/main" id="{59020863-5AA7-4895-920E-ED47975B6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066800"/>
            <a:ext cx="342900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Rete</a:t>
            </a:r>
          </a:p>
        </p:txBody>
      </p:sp>
      <p:sp>
        <p:nvSpPr>
          <p:cNvPr id="100364" name="Text Box 11">
            <a:extLst>
              <a:ext uri="{FF2B5EF4-FFF2-40B4-BE49-F238E27FC236}">
                <a16:creationId xmlns:a16="http://schemas.microsoft.com/office/drawing/2014/main" id="{1D1D2A91-CF63-4DDC-BEF5-69547E7D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57400"/>
            <a:ext cx="342900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Collegamento dati</a:t>
            </a:r>
          </a:p>
        </p:txBody>
      </p:sp>
      <p:sp>
        <p:nvSpPr>
          <p:cNvPr id="100365" name="Text Box 12">
            <a:extLst>
              <a:ext uri="{FF2B5EF4-FFF2-40B4-BE49-F238E27FC236}">
                <a16:creationId xmlns:a16="http://schemas.microsoft.com/office/drawing/2014/main" id="{5D2D63AA-001F-496F-B0EB-9931179CC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124200"/>
            <a:ext cx="3429000" cy="4667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2400">
                <a:latin typeface="Tahoma" panose="020B0604030504040204" pitchFamily="34" charset="0"/>
              </a:rPr>
              <a:t>Fisico</a:t>
            </a:r>
          </a:p>
        </p:txBody>
      </p:sp>
      <p:sp>
        <p:nvSpPr>
          <p:cNvPr id="100366" name="Line 13">
            <a:extLst>
              <a:ext uri="{FF2B5EF4-FFF2-40B4-BE49-F238E27FC236}">
                <a16:creationId xmlns:a16="http://schemas.microsoft.com/office/drawing/2014/main" id="{4A8B4841-AB03-4DA8-9C4B-92351C97D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524000"/>
            <a:ext cx="1588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0367" name="Line 14">
            <a:extLst>
              <a:ext uri="{FF2B5EF4-FFF2-40B4-BE49-F238E27FC236}">
                <a16:creationId xmlns:a16="http://schemas.microsoft.com/office/drawing/2014/main" id="{291F3B77-D5B8-4825-8A36-A95E0641A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514600"/>
            <a:ext cx="1588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0368" name="Line 15">
            <a:extLst>
              <a:ext uri="{FF2B5EF4-FFF2-40B4-BE49-F238E27FC236}">
                <a16:creationId xmlns:a16="http://schemas.microsoft.com/office/drawing/2014/main" id="{E3A17662-9BCF-4F5C-990C-EA9AA4469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352800"/>
            <a:ext cx="9144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0369" name="Line 16">
            <a:extLst>
              <a:ext uri="{FF2B5EF4-FFF2-40B4-BE49-F238E27FC236}">
                <a16:creationId xmlns:a16="http://schemas.microsoft.com/office/drawing/2014/main" id="{C6E12546-2511-4105-82F7-DF8F9A7F2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85800"/>
            <a:ext cx="1588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0370" name="Line 17">
            <a:extLst>
              <a:ext uri="{FF2B5EF4-FFF2-40B4-BE49-F238E27FC236}">
                <a16:creationId xmlns:a16="http://schemas.microsoft.com/office/drawing/2014/main" id="{D2C915E9-176E-4C57-9798-A7B7BEC7E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685800"/>
            <a:ext cx="1588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0371" name="Line 18">
            <a:extLst>
              <a:ext uri="{FF2B5EF4-FFF2-40B4-BE49-F238E27FC236}">
                <a16:creationId xmlns:a16="http://schemas.microsoft.com/office/drawing/2014/main" id="{8EE5AE20-6990-43CC-81C0-385465014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295400"/>
            <a:ext cx="990600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00372" name="Line 19">
            <a:extLst>
              <a:ext uri="{FF2B5EF4-FFF2-40B4-BE49-F238E27FC236}">
                <a16:creationId xmlns:a16="http://schemas.microsoft.com/office/drawing/2014/main" id="{1D776E7D-15F5-4809-8AA4-8A7A596FD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286000"/>
            <a:ext cx="914400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8D69D34D-8FBB-41D5-BA04-E3EEDC528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75" y="200025"/>
            <a:ext cx="7772400" cy="962025"/>
          </a:xfrm>
          <a:noFill/>
        </p:spPr>
        <p:txBody>
          <a:bodyPr/>
          <a:lstStyle/>
          <a:p>
            <a:r>
              <a:rPr lang="it-IT" altLang="it-IT"/>
              <a:t>Telematica - ISO .. OSI</a:t>
            </a:r>
          </a:p>
        </p:txBody>
      </p:sp>
      <p:graphicFrame>
        <p:nvGraphicFramePr>
          <p:cNvPr id="102403" name="Object 3">
            <a:extLst>
              <a:ext uri="{FF2B5EF4-FFF2-40B4-BE49-F238E27FC236}">
                <a16:creationId xmlns:a16="http://schemas.microsoft.com/office/drawing/2014/main" id="{14487169-1DF7-4A2D-916E-2F65AD6664DF}"/>
              </a:ext>
            </a:extLst>
          </p:cNvPr>
          <p:cNvGraphicFramePr>
            <a:graphicFrameLocks noGrp="1"/>
          </p:cNvGraphicFramePr>
          <p:nvPr>
            <p:ph type="chart" sz="half" idx="2"/>
          </p:nvPr>
        </p:nvGraphicFramePr>
        <p:xfrm>
          <a:off x="4648200" y="1981200"/>
          <a:ext cx="3794125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name="Chart" r:id="rId4" imgW="3810000" imgH="4114800" progId="MSGraph.Chart.5">
                  <p:embed/>
                </p:oleObj>
              </mc:Choice>
              <mc:Fallback>
                <p:oleObj name="Chart" r:id="rId4" imgW="3810000" imgH="4114800" progId="MSGraph.Chart.5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81200"/>
                        <a:ext cx="3794125" cy="409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>
            <a:extLst>
              <a:ext uri="{FF2B5EF4-FFF2-40B4-BE49-F238E27FC236}">
                <a16:creationId xmlns:a16="http://schemas.microsoft.com/office/drawing/2014/main" id="{D358C5B5-92C3-4429-8CDA-C48349CEB144}"/>
              </a:ext>
            </a:extLst>
          </p:cNvPr>
          <p:cNvGraphicFramePr>
            <a:graphicFrameLocks/>
          </p:cNvGraphicFramePr>
          <p:nvPr/>
        </p:nvGraphicFramePr>
        <p:xfrm>
          <a:off x="4648200" y="1803400"/>
          <a:ext cx="3424238" cy="387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7" name="CorelDRAW!" r:id="rId6" imgW="619507" imgH="700626" progId="CDraw5">
                  <p:embed/>
                </p:oleObj>
              </mc:Choice>
              <mc:Fallback>
                <p:oleObj name="CorelDRAW!" r:id="rId6" imgW="619507" imgH="700626" progId="CDraw5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03400"/>
                        <a:ext cx="3424238" cy="387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17" name="Rectangle 5">
            <a:extLst>
              <a:ext uri="{FF2B5EF4-FFF2-40B4-BE49-F238E27FC236}">
                <a16:creationId xmlns:a16="http://schemas.microsoft.com/office/drawing/2014/main" id="{42D84809-48EE-4B2A-B910-F2AC2CBB47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52550"/>
            <a:ext cx="4191000" cy="4972050"/>
          </a:xfrm>
        </p:spPr>
        <p:txBody>
          <a:bodyPr/>
          <a:lstStyle/>
          <a:p>
            <a:pPr>
              <a:defRPr/>
            </a:pP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  7  livelli  del  formato OSI  sono progettati per interfacciarsi  con  i  livelli  adiacenti</a:t>
            </a:r>
          </a:p>
          <a:p>
            <a:pPr>
              <a:defRPr/>
            </a:pP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Ogni  livello  però  gestisce  funzioni  distinte  dagli  altri  livelli</a:t>
            </a:r>
          </a:p>
          <a:p>
            <a:pPr>
              <a:defRPr/>
            </a:pP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Nella  diapositiva che  segue  sono  riportati  i     7  livelli      OSI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70348FFD-7D8D-45D1-BF49-22F2AF299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828675"/>
          </a:xfrm>
          <a:noFill/>
        </p:spPr>
        <p:txBody>
          <a:bodyPr/>
          <a:lstStyle/>
          <a:p>
            <a:r>
              <a:rPr lang="it-IT" altLang="it-IT"/>
              <a:t>Telematica - ISO .. OSI</a:t>
            </a:r>
          </a:p>
        </p:txBody>
      </p:sp>
      <p:graphicFrame>
        <p:nvGraphicFramePr>
          <p:cNvPr id="104451" name="Object 3">
            <a:extLst>
              <a:ext uri="{FF2B5EF4-FFF2-40B4-BE49-F238E27FC236}">
                <a16:creationId xmlns:a16="http://schemas.microsoft.com/office/drawing/2014/main" id="{D7227DC9-FF67-44D0-ACC7-B9FBD74F8B79}"/>
              </a:ext>
            </a:extLst>
          </p:cNvPr>
          <p:cNvGraphicFramePr>
            <a:graphicFrameLocks noGrp="1"/>
          </p:cNvGraphicFramePr>
          <p:nvPr>
            <p:ph type="chart" sz="half" idx="2"/>
          </p:nvPr>
        </p:nvGraphicFramePr>
        <p:xfrm>
          <a:off x="4648200" y="1981200"/>
          <a:ext cx="3778250" cy="408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0" name="Chart" r:id="rId4" imgW="3810000" imgH="4114800" progId="MSGraph.Chart.5">
                  <p:embed/>
                </p:oleObj>
              </mc:Choice>
              <mc:Fallback>
                <p:oleObj name="Chart" r:id="rId4" imgW="3810000" imgH="4114800" progId="MSGraph.Chart.5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81200"/>
                        <a:ext cx="3778250" cy="408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>
            <a:extLst>
              <a:ext uri="{FF2B5EF4-FFF2-40B4-BE49-F238E27FC236}">
                <a16:creationId xmlns:a16="http://schemas.microsoft.com/office/drawing/2014/main" id="{24C69639-4695-4B66-A0C0-2538EB23DFB7}"/>
              </a:ext>
            </a:extLst>
          </p:cNvPr>
          <p:cNvGraphicFramePr>
            <a:graphicFrameLocks/>
          </p:cNvGraphicFramePr>
          <p:nvPr/>
        </p:nvGraphicFramePr>
        <p:xfrm>
          <a:off x="1219200" y="1754188"/>
          <a:ext cx="7324725" cy="487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1" name="CorelDRAW!" r:id="rId6" imgW="243492" imgH="162502" progId="CDraw5">
                  <p:embed/>
                </p:oleObj>
              </mc:Choice>
              <mc:Fallback>
                <p:oleObj name="CorelDRAW!" r:id="rId6" imgW="243492" imgH="162502" progId="CDraw5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4188"/>
                        <a:ext cx="7324725" cy="487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453" name="Group 5">
            <a:extLst>
              <a:ext uri="{FF2B5EF4-FFF2-40B4-BE49-F238E27FC236}">
                <a16:creationId xmlns:a16="http://schemas.microsoft.com/office/drawing/2014/main" id="{77FD96FC-1746-406F-924F-578CF1271D22}"/>
              </a:ext>
            </a:extLst>
          </p:cNvPr>
          <p:cNvGrpSpPr>
            <a:grpSpLocks/>
          </p:cNvGrpSpPr>
          <p:nvPr/>
        </p:nvGrpSpPr>
        <p:grpSpPr bwMode="auto">
          <a:xfrm>
            <a:off x="1911350" y="1758950"/>
            <a:ext cx="749300" cy="2325688"/>
            <a:chOff x="1204" y="1108"/>
            <a:chExt cx="472" cy="1465"/>
          </a:xfrm>
        </p:grpSpPr>
        <p:sp>
          <p:nvSpPr>
            <p:cNvPr id="373766" name="Rectangle 6">
              <a:extLst>
                <a:ext uri="{FF2B5EF4-FFF2-40B4-BE49-F238E27FC236}">
                  <a16:creationId xmlns:a16="http://schemas.microsoft.com/office/drawing/2014/main" id="{45BA0160-D887-4819-A1FF-4F6D9A53D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1108"/>
              <a:ext cx="472" cy="1432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tint val="8000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4458" name="Rectangle 7">
              <a:extLst>
                <a:ext uri="{FF2B5EF4-FFF2-40B4-BE49-F238E27FC236}">
                  <a16:creationId xmlns:a16="http://schemas.microsoft.com/office/drawing/2014/main" id="{F30986AF-7ADE-44E9-A4C5-D199EBE66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1171"/>
              <a:ext cx="232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000" b="1"/>
                <a:t>L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000" b="1"/>
                <a:t>I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000" b="1"/>
                <a:t>V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000" b="1"/>
                <a:t>E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000" b="1"/>
                <a:t>L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000" b="1"/>
                <a:t>L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000" b="1"/>
                <a:t>I</a:t>
              </a:r>
            </a:p>
          </p:txBody>
        </p:sp>
        <p:sp>
          <p:nvSpPr>
            <p:cNvPr id="104459" name="Rectangle 8">
              <a:extLst>
                <a:ext uri="{FF2B5EF4-FFF2-40B4-BE49-F238E27FC236}">
                  <a16:creationId xmlns:a16="http://schemas.microsoft.com/office/drawing/2014/main" id="{B974C611-D9BE-4FB2-8883-C79D8FD01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747"/>
              <a:ext cx="24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000" b="1"/>
                <a:t>H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000" b="1"/>
                <a:t>O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000" b="1"/>
                <a:t>S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2000" b="1"/>
                <a:t>T</a:t>
              </a:r>
            </a:p>
          </p:txBody>
        </p:sp>
      </p:grpSp>
      <p:sp>
        <p:nvSpPr>
          <p:cNvPr id="373769" name="Rectangle 9">
            <a:extLst>
              <a:ext uri="{FF2B5EF4-FFF2-40B4-BE49-F238E27FC236}">
                <a16:creationId xmlns:a16="http://schemas.microsoft.com/office/drawing/2014/main" id="{14777A49-589C-4CD0-90E8-86ED8A2D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4349750"/>
            <a:ext cx="749300" cy="21971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89804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4455" name="Rectangle 10">
            <a:extLst>
              <a:ext uri="{FF2B5EF4-FFF2-40B4-BE49-F238E27FC236}">
                <a16:creationId xmlns:a16="http://schemas.microsoft.com/office/drawing/2014/main" id="{F5BF9940-9DF2-4216-8C62-F70332E5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4373563"/>
            <a:ext cx="3683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b="1"/>
              <a:t>L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b="1"/>
              <a:t>I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b="1"/>
              <a:t>V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b="1"/>
              <a:t>E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b="1"/>
              <a:t>L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b="1"/>
              <a:t>L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b="1"/>
              <a:t>I</a:t>
            </a:r>
          </a:p>
        </p:txBody>
      </p:sp>
      <p:sp>
        <p:nvSpPr>
          <p:cNvPr id="104456" name="Rectangle 11">
            <a:extLst>
              <a:ext uri="{FF2B5EF4-FFF2-40B4-BE49-F238E27FC236}">
                <a16:creationId xmlns:a16="http://schemas.microsoft.com/office/drawing/2014/main" id="{EFBB7E7C-C88C-46F7-A592-3F18E0CC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4983163"/>
            <a:ext cx="4238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b="1"/>
              <a:t>M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b="1"/>
              <a:t>E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b="1"/>
              <a:t>D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b="1"/>
              <a:t>I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b="1"/>
              <a:t>A</a:t>
            </a:r>
          </a:p>
        </p:txBody>
      </p:sp>
    </p:spTree>
  </p:cSld>
  <p:clrMapOvr>
    <a:masterClrMapping/>
  </p:clrMapOvr>
  <p:transition spd="slow"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numero diapositiva 5">
            <a:extLst>
              <a:ext uri="{FF2B5EF4-FFF2-40B4-BE49-F238E27FC236}">
                <a16:creationId xmlns:a16="http://schemas.microsoft.com/office/drawing/2014/main" id="{1850BEEF-15B2-44C0-BE2E-ED9185D5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2B09DA3-C428-4A1B-960C-CB406D261F55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1DEEA789-811E-4A9A-91C4-61F0CB57E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it-IT" altLang="it-IT"/>
              <a:t>Interazione tra livelli ISO-OSI</a:t>
            </a:r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3646400D-C5E5-4963-BB77-17A9CECC4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22885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it-IT"/>
              <a:t>Le regole formali che </a:t>
            </a:r>
            <a:r>
              <a:rPr lang="it-IT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due livelli corrispondenti</a:t>
            </a:r>
            <a:r>
              <a:rPr lang="it-IT"/>
              <a:t> devono seguire prendono il nome di  </a:t>
            </a:r>
          </a:p>
          <a:p>
            <a:pPr>
              <a:buFontTx/>
              <a:buNone/>
              <a:defRPr/>
            </a:pPr>
            <a:r>
              <a:rPr lang="it-IT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PROTOCOLLO</a:t>
            </a:r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numero diapositiva 5">
            <a:extLst>
              <a:ext uri="{FF2B5EF4-FFF2-40B4-BE49-F238E27FC236}">
                <a16:creationId xmlns:a16="http://schemas.microsoft.com/office/drawing/2014/main" id="{57E035C4-A338-491E-8D9F-EEF3E788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CFD2338-FA51-4F07-B72A-058E02C6C3CA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2CF4A45-661D-4C52-BAF6-4883F966C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Un problema a tanti livelli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5A95863A-8BFE-4436-96E2-E7C7213E7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it-IT" altLang="it-IT" sz="2000"/>
              <a:t>Lord Byron, essendo un nobile, non ha tempo da perdere per spedire il telegramma, da quindi il foglio scritto alla segretaria che va all’ufficio postale e compila un opportuno modulo.</a:t>
            </a:r>
          </a:p>
          <a:p>
            <a:pPr defTabSz="914400">
              <a:lnSpc>
                <a:spcPct val="90000"/>
              </a:lnSpc>
            </a:pPr>
            <a:endParaRPr lang="it-IT" altLang="it-IT" sz="2000"/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r>
              <a:rPr lang="it-IT" altLang="it-IT" sz="1800" b="1">
                <a:latin typeface="Courier New" panose="02070309020205020404" pitchFamily="49" charset="0"/>
              </a:rPr>
              <a:t>Mittente</a:t>
            </a:r>
            <a:r>
              <a:rPr lang="it-IT" altLang="it-IT" sz="1800">
                <a:latin typeface="Courier New" panose="02070309020205020404" pitchFamily="49" charset="0"/>
              </a:rPr>
              <a:t>: Lord Byron, </a:t>
            </a:r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r>
              <a:rPr lang="it-IT" altLang="it-IT" sz="1800">
                <a:latin typeface="Courier New" panose="02070309020205020404" pitchFamily="49" charset="0"/>
              </a:rPr>
              <a:t>Black Tower Street, 10</a:t>
            </a:r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r>
              <a:rPr lang="it-IT" altLang="it-IT" sz="1800">
                <a:latin typeface="Courier New" panose="02070309020205020404" pitchFamily="49" charset="0"/>
              </a:rPr>
              <a:t>Londra</a:t>
            </a:r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endParaRPr lang="it-IT" altLang="it-IT" sz="1800">
              <a:latin typeface="Courier New" panose="02070309020205020404" pitchFamily="49" charset="0"/>
            </a:endParaRPr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r>
              <a:rPr lang="it-IT" altLang="it-IT" sz="1800" b="1">
                <a:latin typeface="Courier New" panose="02070309020205020404" pitchFamily="49" charset="0"/>
              </a:rPr>
              <a:t>Destinatario</a:t>
            </a:r>
            <a:r>
              <a:rPr lang="it-IT" altLang="it-IT" sz="1800">
                <a:latin typeface="Courier New" panose="02070309020205020404" pitchFamily="49" charset="0"/>
              </a:rPr>
              <a:t>: Sir Reginald</a:t>
            </a:r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r>
              <a:rPr lang="it-IT" altLang="it-IT" sz="1800">
                <a:latin typeface="Courier New" panose="02070309020205020404" pitchFamily="49" charset="0"/>
              </a:rPr>
              <a:t>Queen Street, 12</a:t>
            </a:r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r>
              <a:rPr lang="it-IT" altLang="it-IT" sz="1800">
                <a:latin typeface="Courier New" panose="02070309020205020404" pitchFamily="49" charset="0"/>
              </a:rPr>
              <a:t>Cardiff</a:t>
            </a:r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endParaRPr lang="it-IT" altLang="it-IT" sz="1800">
              <a:latin typeface="Courier New" panose="02070309020205020404" pitchFamily="49" charset="0"/>
            </a:endParaRPr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r>
              <a:rPr lang="it-IT" altLang="it-IT" sz="1800" b="1">
                <a:latin typeface="Courier New" panose="02070309020205020404" pitchFamily="49" charset="0"/>
              </a:rPr>
              <a:t>Testo</a:t>
            </a:r>
            <a:r>
              <a:rPr lang="it-IT" altLang="it-IT" sz="1800">
                <a:latin typeface="Courier New" panose="02070309020205020404" pitchFamily="49" charset="0"/>
              </a:rPr>
              <a:t>:</a:t>
            </a:r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r>
              <a:rPr lang="it-IT" altLang="it-IT" sz="1800">
                <a:latin typeface="Courier New" panose="02070309020205020404" pitchFamily="49" charset="0"/>
              </a:rPr>
              <a:t>Distinti Auguri di Felice Compleanno STOP Lord Byron STOP</a:t>
            </a:r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endParaRPr lang="it-IT" altLang="it-IT" sz="1800">
              <a:latin typeface="Courier New" panose="02070309020205020404" pitchFamily="49" charset="0"/>
            </a:endParaRPr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endParaRPr lang="it-IT" altLang="it-IT" sz="1800">
              <a:latin typeface="Courier New" panose="02070309020205020404" pitchFamily="49" charset="0"/>
            </a:endParaRPr>
          </a:p>
          <a:p>
            <a:pPr lvl="2" defTabSz="914400">
              <a:lnSpc>
                <a:spcPct val="90000"/>
              </a:lnSpc>
              <a:buSzTx/>
              <a:buFontTx/>
              <a:buNone/>
            </a:pPr>
            <a:endParaRPr lang="it-IT" altLang="it-IT" sz="1800">
              <a:latin typeface="Courier New" panose="02070309020205020404" pitchFamily="49" charset="0"/>
            </a:endParaRPr>
          </a:p>
        </p:txBody>
      </p:sp>
      <p:pic>
        <p:nvPicPr>
          <p:cNvPr id="71685" name="Picture 4" descr="BD04914_">
            <a:extLst>
              <a:ext uri="{FF2B5EF4-FFF2-40B4-BE49-F238E27FC236}">
                <a16:creationId xmlns:a16="http://schemas.microsoft.com/office/drawing/2014/main" id="{5D59CBA1-9420-4797-8D5C-A2EC1098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25908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774E6EDD-9AFF-421A-99D3-00A57DC94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2514600" cy="1143000"/>
          </a:xfrm>
          <a:noFill/>
        </p:spPr>
        <p:txBody>
          <a:bodyPr/>
          <a:lstStyle/>
          <a:p>
            <a:r>
              <a:rPr lang="it-IT" altLang="it-IT" sz="2400"/>
              <a:t>Telematica - ISO</a:t>
            </a:r>
            <a:br>
              <a:rPr lang="it-IT" altLang="it-IT" sz="2400"/>
            </a:br>
            <a:r>
              <a:rPr lang="it-IT" altLang="it-IT" sz="2400"/>
              <a:t> .. OSI</a:t>
            </a:r>
            <a:endParaRPr lang="it-IT" altLang="it-IT"/>
          </a:p>
        </p:txBody>
      </p:sp>
      <p:pic>
        <p:nvPicPr>
          <p:cNvPr id="108547" name="Picture 3" descr="rete1">
            <a:extLst>
              <a:ext uri="{FF2B5EF4-FFF2-40B4-BE49-F238E27FC236}">
                <a16:creationId xmlns:a16="http://schemas.microsoft.com/office/drawing/2014/main" id="{5CEFBBB7-3981-49FE-A954-D665B41FF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544195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AutoShape 4">
            <a:hlinkClick r:id="rId4" action="ppaction://hlinkpres?slideindex=31&amp;slidetitle=Nessun titolo diapositiva" highlightClick="1"/>
            <a:extLst>
              <a:ext uri="{FF2B5EF4-FFF2-40B4-BE49-F238E27FC236}">
                <a16:creationId xmlns:a16="http://schemas.microsoft.com/office/drawing/2014/main" id="{1D9D1BE7-D1B4-4ADB-BB41-FF87C27CA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791200"/>
            <a:ext cx="533400" cy="609600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20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F8BA7FDB-DECF-47C5-B260-1CD17F718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1447800" cy="685800"/>
          </a:xfrm>
        </p:spPr>
        <p:txBody>
          <a:bodyPr/>
          <a:lstStyle/>
          <a:p>
            <a:pPr>
              <a:defRPr/>
            </a:pPr>
            <a:r>
              <a:rPr lang="it-IT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Codice binario</a:t>
            </a:r>
            <a:endParaRPr lang="it-IT"/>
          </a:p>
        </p:txBody>
      </p:sp>
      <p:pic>
        <p:nvPicPr>
          <p:cNvPr id="110595" name="Picture 3" descr="sist_binario">
            <a:extLst>
              <a:ext uri="{FF2B5EF4-FFF2-40B4-BE49-F238E27FC236}">
                <a16:creationId xmlns:a16="http://schemas.microsoft.com/office/drawing/2014/main" id="{D5A27B79-1756-43D2-A35E-D454663C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240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numero diapositiva 5">
            <a:extLst>
              <a:ext uri="{FF2B5EF4-FFF2-40B4-BE49-F238E27FC236}">
                <a16:creationId xmlns:a16="http://schemas.microsoft.com/office/drawing/2014/main" id="{9B08566E-CFFF-40EA-A828-2CF6B031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BD76366-5EBC-4588-A9CD-E917ED32C690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A48A4BDE-1396-4CF8-8444-CB20DAAED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Un problema a tanti livelli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DBC17679-CE07-4294-8C25-37AB650D2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772400" cy="4114800"/>
          </a:xfrm>
        </p:spPr>
        <p:txBody>
          <a:bodyPr/>
          <a:lstStyle/>
          <a:p>
            <a:r>
              <a:rPr lang="it-IT" altLang="it-IT"/>
              <a:t>La segretaria consegna il modulo all’ufficio postale e il telegrafista lo spedisce con il codice morse.</a:t>
            </a:r>
          </a:p>
          <a:p>
            <a:pPr>
              <a:buFontTx/>
              <a:buNone/>
            </a:pPr>
            <a:r>
              <a:rPr lang="it-IT" altLang="it-IT"/>
              <a:t>. _  ._ _  ._ _  ..__ (eccetera..)</a:t>
            </a:r>
          </a:p>
          <a:p>
            <a:r>
              <a:rPr lang="it-IT" altLang="it-IT"/>
              <a:t>Il segnale viaggia sui cavi e arriva alla stazione del telegrafo di Cardiff</a:t>
            </a:r>
          </a:p>
        </p:txBody>
      </p:sp>
      <p:pic>
        <p:nvPicPr>
          <p:cNvPr id="73733" name="Picture 4" descr="telegraph_sm">
            <a:extLst>
              <a:ext uri="{FF2B5EF4-FFF2-40B4-BE49-F238E27FC236}">
                <a16:creationId xmlns:a16="http://schemas.microsoft.com/office/drawing/2014/main" id="{334ED879-5217-448A-A528-25F8DCE7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32766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5" descr="200px-Cardiff_castle_wall_01">
            <a:extLst>
              <a:ext uri="{FF2B5EF4-FFF2-40B4-BE49-F238E27FC236}">
                <a16:creationId xmlns:a16="http://schemas.microsoft.com/office/drawing/2014/main" id="{64A8134E-FC12-4D1A-A40E-8F5B1A771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938" y="5062538"/>
            <a:ext cx="81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numero diapositiva 5">
            <a:extLst>
              <a:ext uri="{FF2B5EF4-FFF2-40B4-BE49-F238E27FC236}">
                <a16:creationId xmlns:a16="http://schemas.microsoft.com/office/drawing/2014/main" id="{A9270E4F-A468-4030-A96D-B53316D2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7EEFC27-B755-4A1B-A85F-171F97913A50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592DE4B6-2DBA-4B72-9414-29B8D8F2B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/>
              <a:t>   Un problema a tanti livelli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1F7D73F9-4C2B-4586-912E-BA0BEAE89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L’</a:t>
            </a:r>
            <a:r>
              <a:rPr lang="it-IT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operatore</a:t>
            </a:r>
            <a:r>
              <a:rPr lang="it-IT"/>
              <a:t> del telegrafo legge il messaggio e lo trascrive.</a:t>
            </a:r>
          </a:p>
          <a:p>
            <a:pPr>
              <a:defRPr/>
            </a:pPr>
            <a:r>
              <a:rPr lang="it-IT"/>
              <a:t>Il </a:t>
            </a:r>
            <a:r>
              <a:rPr lang="it-IT" b="1">
                <a:solidFill>
                  <a:srgbClr val="0000CC"/>
                </a:solidFill>
              </a:rPr>
              <a:t>postino</a:t>
            </a:r>
            <a:r>
              <a:rPr lang="it-IT"/>
              <a:t> preleva il messaggio e lo porta alla porta della casa di Sir Reginald</a:t>
            </a:r>
          </a:p>
          <a:p>
            <a:pPr>
              <a:defRPr/>
            </a:pPr>
            <a:r>
              <a:rPr lang="it-IT"/>
              <a:t>La </a:t>
            </a:r>
            <a:r>
              <a:rPr lang="it-IT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segretaria</a:t>
            </a:r>
            <a:r>
              <a:rPr lang="it-IT"/>
              <a:t> lo consegna a Sir Reginald</a:t>
            </a:r>
          </a:p>
          <a:p>
            <a:pPr>
              <a:defRPr/>
            </a:pPr>
            <a:r>
              <a:rPr lang="it-IT" b="1"/>
              <a:t>Sir</a:t>
            </a:r>
            <a:r>
              <a:rPr lang="it-IT" b="1">
                <a:solidFill>
                  <a:srgbClr val="0000CC"/>
                </a:solidFill>
              </a:rPr>
              <a:t> Reginald</a:t>
            </a:r>
            <a:r>
              <a:rPr lang="it-IT"/>
              <a:t> apre la busta e legge il messaggio.</a:t>
            </a:r>
          </a:p>
        </p:txBody>
      </p:sp>
      <p:pic>
        <p:nvPicPr>
          <p:cNvPr id="75781" name="Picture 4" descr="marconimovie">
            <a:extLst>
              <a:ext uri="{FF2B5EF4-FFF2-40B4-BE49-F238E27FC236}">
                <a16:creationId xmlns:a16="http://schemas.microsoft.com/office/drawing/2014/main" id="{3E22F4F6-B861-40DA-B365-6D4383D38A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236538"/>
            <a:ext cx="225425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numero diapositiva 5">
            <a:extLst>
              <a:ext uri="{FF2B5EF4-FFF2-40B4-BE49-F238E27FC236}">
                <a16:creationId xmlns:a16="http://schemas.microsoft.com/office/drawing/2014/main" id="{4ED1CCA9-667E-4FB0-8801-4F071C18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240463"/>
            <a:ext cx="1905000" cy="457200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6D19F26-49BB-472C-ADC4-838379F8460E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C8B5EDEC-BC37-442A-89A7-895583136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it-IT" altLang="it-IT" dirty="0"/>
              <a:t>Un problema a tanti livelli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933DD6A-8AE0-4797-8EDA-81CFD54C75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530" y="1364958"/>
            <a:ext cx="7327669" cy="51517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numero diapositiva 5">
            <a:extLst>
              <a:ext uri="{FF2B5EF4-FFF2-40B4-BE49-F238E27FC236}">
                <a16:creationId xmlns:a16="http://schemas.microsoft.com/office/drawing/2014/main" id="{E6BE9FBD-5F53-4994-9988-922FFD19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A346796-1FFE-4EC0-B159-D0F9C8232807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59BD2791-605C-4D02-833B-BC708ED2B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225" y="323850"/>
            <a:ext cx="7772400" cy="1143000"/>
          </a:xfrm>
        </p:spPr>
        <p:txBody>
          <a:bodyPr/>
          <a:lstStyle/>
          <a:p>
            <a:r>
              <a:rPr lang="it-IT" altLang="it-IT"/>
              <a:t>Un problema a tanti livelli</a:t>
            </a:r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D8EF4C12-9571-4563-8A87-6AA8D2F30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38675"/>
          </a:xfrm>
        </p:spPr>
        <p:txBody>
          <a:bodyPr/>
          <a:lstStyle/>
          <a:p>
            <a:pPr defTabSz="914400">
              <a:lnSpc>
                <a:spcPct val="90000"/>
              </a:lnSpc>
              <a:defRPr/>
            </a:pPr>
            <a:r>
              <a:rPr lang="it-IT" sz="2800"/>
              <a:t>Alcune considerazioni:</a:t>
            </a:r>
          </a:p>
          <a:p>
            <a:pPr lvl="1" defTabSz="914400">
              <a:lnSpc>
                <a:spcPct val="90000"/>
              </a:lnSpc>
              <a:defRPr/>
            </a:pPr>
            <a:r>
              <a:rPr lang="it-IT" sz="2400"/>
              <a:t>Quando Lord Byron scrive il messaggio e lo affida alla segretaria, </a:t>
            </a:r>
            <a:r>
              <a:rPr lang="it-IT" sz="2400" b="1" i="1"/>
              <a:t>si disinteressa di quello che accadrà in seguito</a:t>
            </a:r>
            <a:r>
              <a:rPr lang="it-IT" sz="2400"/>
              <a:t>, immagina di comunicare solo con Sir Reginald senza pensare ai vari processi che il messaggio dovrà seguire</a:t>
            </a:r>
          </a:p>
          <a:p>
            <a:pPr lvl="1" defTabSz="914400">
              <a:lnSpc>
                <a:spcPct val="90000"/>
              </a:lnSpc>
              <a:defRPr/>
            </a:pPr>
            <a:r>
              <a:rPr lang="it-IT" sz="2400"/>
              <a:t>Allo stesso modo la segretaria e il telegrafista </a:t>
            </a:r>
            <a:r>
              <a:rPr lang="it-IT" sz="2400" b="1" i="1"/>
              <a:t>si disinteressano</a:t>
            </a:r>
            <a:r>
              <a:rPr lang="it-IT" sz="2400"/>
              <a:t> del contenuto del messaggio ma compiono solo un compito di intermediazione, costituiscono un livello intermedio della comunicazione</a:t>
            </a:r>
          </a:p>
          <a:p>
            <a:pPr lvl="1" defTabSz="914400">
              <a:lnSpc>
                <a:spcPct val="90000"/>
              </a:lnSpc>
              <a:defRPr/>
            </a:pPr>
            <a:r>
              <a:rPr lang="it-IT" sz="2400"/>
              <a:t>Il trasferimento vero e proprio del segnale avviene sulla linea del telegrafo che è </a:t>
            </a:r>
            <a:r>
              <a:rPr lang="it-IT" sz="24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l’unico mezzo di comunicazione fisico</a:t>
            </a:r>
            <a:r>
              <a:rPr lang="it-IT" sz="2400"/>
              <a:t> tra mittente e destinatario.</a:t>
            </a:r>
          </a:p>
        </p:txBody>
      </p:sp>
      <p:sp>
        <p:nvSpPr>
          <p:cNvPr id="79877" name="Text Box 4">
            <a:extLst>
              <a:ext uri="{FF2B5EF4-FFF2-40B4-BE49-F238E27FC236}">
                <a16:creationId xmlns:a16="http://schemas.microsoft.com/office/drawing/2014/main" id="{7D37CAEA-3C53-480F-A647-A63679539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>
            <a:extLst>
              <a:ext uri="{FF2B5EF4-FFF2-40B4-BE49-F238E27FC236}">
                <a16:creationId xmlns:a16="http://schemas.microsoft.com/office/drawing/2014/main" id="{6D5C2A04-04DB-4572-B3EF-7E476A97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968170-1820-4C01-B633-86441274BFE1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CB272D3-1E19-4146-A064-EDFE92DC4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123825"/>
            <a:ext cx="7772400" cy="1143000"/>
          </a:xfrm>
        </p:spPr>
        <p:txBody>
          <a:bodyPr/>
          <a:lstStyle/>
          <a:p>
            <a:r>
              <a:rPr lang="it-IT" altLang="it-IT" sz="3200"/>
              <a:t>Un problema a tanti livelli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F72588AA-3F01-4175-8AC4-46426F156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924800" cy="6096000"/>
          </a:xfrm>
        </p:spPr>
        <p:txBody>
          <a:bodyPr/>
          <a:lstStyle/>
          <a:p>
            <a:pPr defTabSz="914400">
              <a:lnSpc>
                <a:spcPct val="80000"/>
              </a:lnSpc>
              <a:defRPr/>
            </a:pPr>
            <a:endParaRPr lang="it-IT" sz="2400" b="1"/>
          </a:p>
          <a:p>
            <a:pPr defTabSz="914400">
              <a:lnSpc>
                <a:spcPct val="80000"/>
              </a:lnSpc>
              <a:defRPr/>
            </a:pPr>
            <a:r>
              <a:rPr lang="it-IT" sz="2400" b="1"/>
              <a:t>Alcune considerazioni:</a:t>
            </a:r>
          </a:p>
          <a:p>
            <a:pPr lvl="1" defTabSz="914400">
              <a:lnSpc>
                <a:spcPct val="80000"/>
              </a:lnSpc>
              <a:defRPr/>
            </a:pPr>
            <a:r>
              <a:rPr lang="it-IT" sz="2400"/>
              <a:t>La segretaria comunica con il postino di Londra in quanto scrive un indirizzo che deve essere da questo comprensibile</a:t>
            </a:r>
          </a:p>
          <a:p>
            <a:pPr lvl="1" defTabSz="914400">
              <a:lnSpc>
                <a:spcPct val="80000"/>
              </a:lnSpc>
              <a:defRPr/>
            </a:pPr>
            <a:r>
              <a:rPr lang="it-IT" sz="2400"/>
              <a:t>Il telegrafista di Londra comunica con il collega a Cardiff, perché deve inviare un codice morse che sia da questo comprensibile</a:t>
            </a:r>
          </a:p>
          <a:p>
            <a:pPr lvl="1" defTabSz="914400">
              <a:lnSpc>
                <a:spcPct val="80000"/>
              </a:lnSpc>
              <a:defRPr/>
            </a:pPr>
            <a:r>
              <a:rPr lang="it-IT" sz="2400"/>
              <a:t>Ciascun intermediario </a:t>
            </a:r>
            <a:r>
              <a:rPr lang="it-IT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trasforma</a:t>
            </a:r>
            <a:r>
              <a:rPr lang="it-IT" sz="2400"/>
              <a:t> il messaggio, cioè lo mette in una forma che possa consentire il proseguimento del processo di comunicazione</a:t>
            </a:r>
          </a:p>
          <a:p>
            <a:pPr lvl="2" defTabSz="914400">
              <a:lnSpc>
                <a:spcPct val="80000"/>
              </a:lnSpc>
              <a:defRPr/>
            </a:pPr>
            <a:r>
              <a:rPr lang="it-IT" sz="2000"/>
              <a:t>La segretaria </a:t>
            </a:r>
            <a:r>
              <a:rPr lang="it-IT" sz="2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trascrive</a:t>
            </a:r>
            <a:r>
              <a:rPr lang="it-IT" sz="2000">
                <a:solidFill>
                  <a:srgbClr val="0000CC"/>
                </a:solidFill>
              </a:rPr>
              <a:t> </a:t>
            </a:r>
            <a:r>
              <a:rPr lang="it-IT" sz="2000"/>
              <a:t>la lettere sul modulo e aggiunge l’indirizzo </a:t>
            </a:r>
          </a:p>
          <a:p>
            <a:pPr lvl="2" defTabSz="914400">
              <a:lnSpc>
                <a:spcPct val="80000"/>
              </a:lnSpc>
              <a:defRPr/>
            </a:pPr>
            <a:r>
              <a:rPr lang="it-IT" sz="2000"/>
              <a:t>Il telegrafista di Londra </a:t>
            </a:r>
            <a:r>
              <a:rPr lang="it-IT" sz="2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traduce</a:t>
            </a:r>
            <a:r>
              <a:rPr lang="it-IT" sz="2000"/>
              <a:t> il messaggio in Codice Morse</a:t>
            </a:r>
          </a:p>
          <a:p>
            <a:pPr lvl="2" defTabSz="914400">
              <a:lnSpc>
                <a:spcPct val="80000"/>
              </a:lnSpc>
              <a:defRPr/>
            </a:pPr>
            <a:r>
              <a:rPr lang="it-IT" sz="2000"/>
              <a:t>Il telegrafista di Cardiff </a:t>
            </a:r>
            <a:r>
              <a:rPr lang="it-IT" sz="2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ritraduce</a:t>
            </a:r>
            <a:r>
              <a:rPr lang="it-IT" sz="2000"/>
              <a:t> il messaggio nell’alfabeto normale</a:t>
            </a:r>
          </a:p>
          <a:p>
            <a:pPr lvl="2" defTabSz="914400">
              <a:lnSpc>
                <a:spcPct val="80000"/>
              </a:lnSpc>
              <a:defRPr/>
            </a:pPr>
            <a:r>
              <a:rPr lang="it-IT" sz="2000"/>
              <a:t>Il postino di Cardiff </a:t>
            </a:r>
            <a:r>
              <a:rPr lang="it-IT" sz="2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trasporta</a:t>
            </a:r>
            <a:r>
              <a:rPr lang="it-IT" sz="2000"/>
              <a:t> il messaggio all’abitazione di Sir Reginald</a:t>
            </a:r>
          </a:p>
        </p:txBody>
      </p:sp>
      <p:sp>
        <p:nvSpPr>
          <p:cNvPr id="81925" name="Text Box 4">
            <a:extLst>
              <a:ext uri="{FF2B5EF4-FFF2-40B4-BE49-F238E27FC236}">
                <a16:creationId xmlns:a16="http://schemas.microsoft.com/office/drawing/2014/main" id="{8CB8133F-ADC8-47FC-B62B-6FED42C0B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numero diapositiva 5">
            <a:extLst>
              <a:ext uri="{FF2B5EF4-FFF2-40B4-BE49-F238E27FC236}">
                <a16:creationId xmlns:a16="http://schemas.microsoft.com/office/drawing/2014/main" id="{E878845D-DB75-4A17-B4C1-317FF34B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D0E8DFD-4FAE-4B3B-B4DE-E2FED2B8EB3D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B76D48A-B3B4-43E0-B661-D40413C45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it-IT" altLang="it-IT"/>
              <a:t>Un problema a tanti livelli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4671A2C-C68E-4718-A08A-BCC571044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defTabSz="914400"/>
            <a:r>
              <a:rPr lang="it-IT" altLang="it-IT" sz="2800"/>
              <a:t>Lord Byron, la segretaria e il telegrafista se vogliono essere capiti, devono rispettare precise norme:</a:t>
            </a:r>
          </a:p>
          <a:p>
            <a:pPr lvl="1" defTabSz="914400"/>
            <a:r>
              <a:rPr lang="it-IT" altLang="it-IT" sz="2400"/>
              <a:t>Lord Byron: deve scrivere la lettera in un Inglese comprensibile da Sir Reginald</a:t>
            </a:r>
          </a:p>
          <a:p>
            <a:pPr lvl="1" defTabSz="914400"/>
            <a:r>
              <a:rPr lang="it-IT" altLang="it-IT" sz="2400"/>
              <a:t>La segretaria: deve scrivere l’indirizzo in un modo comprensibile dal postino</a:t>
            </a:r>
          </a:p>
          <a:p>
            <a:pPr lvl="1" defTabSz="914400"/>
            <a:r>
              <a:rPr lang="it-IT" altLang="it-IT" sz="2400"/>
              <a:t>Il telegrafista: deve inviare sulla linea del telegrafo un codice morse che sia comprensibile dal collega</a:t>
            </a:r>
          </a:p>
        </p:txBody>
      </p:sp>
      <p:sp>
        <p:nvSpPr>
          <p:cNvPr id="83973" name="Text Box 4">
            <a:extLst>
              <a:ext uri="{FF2B5EF4-FFF2-40B4-BE49-F238E27FC236}">
                <a16:creationId xmlns:a16="http://schemas.microsoft.com/office/drawing/2014/main" id="{F3693DE9-FE41-4DA1-8EE8-B3B65E25C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  <p:sp>
        <p:nvSpPr>
          <p:cNvPr id="83974" name="Text Box 5">
            <a:extLst>
              <a:ext uri="{FF2B5EF4-FFF2-40B4-BE49-F238E27FC236}">
                <a16:creationId xmlns:a16="http://schemas.microsoft.com/office/drawing/2014/main" id="{AF6E4956-576B-4461-A1CB-B302C58BBA33}"/>
              </a:ext>
            </a:extLst>
          </p:cNvPr>
          <p:cNvSpPr txBox="1">
            <a:spLocks noChangeArrowheads="1"/>
          </p:cNvSpPr>
          <p:nvPr/>
        </p:nvSpPr>
        <p:spPr bwMode="auto">
          <a:xfrm rot="-1750390">
            <a:off x="241300" y="3932238"/>
            <a:ext cx="1252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solidFill>
                  <a:schemeClr val="hlink"/>
                </a:solidFill>
              </a:rPr>
              <a:t>interfaccia</a:t>
            </a:r>
          </a:p>
        </p:txBody>
      </p:sp>
      <p:sp>
        <p:nvSpPr>
          <p:cNvPr id="83975" name="Text Box 6">
            <a:extLst>
              <a:ext uri="{FF2B5EF4-FFF2-40B4-BE49-F238E27FC236}">
                <a16:creationId xmlns:a16="http://schemas.microsoft.com/office/drawing/2014/main" id="{F4500266-85C6-43A0-824C-DA915EC78C51}"/>
              </a:ext>
            </a:extLst>
          </p:cNvPr>
          <p:cNvSpPr txBox="1">
            <a:spLocks noChangeArrowheads="1"/>
          </p:cNvSpPr>
          <p:nvPr/>
        </p:nvSpPr>
        <p:spPr bwMode="auto">
          <a:xfrm rot="-1750390">
            <a:off x="7221538" y="2874963"/>
            <a:ext cx="122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solidFill>
                  <a:schemeClr val="hlink"/>
                </a:solidFill>
              </a:rPr>
              <a:t>protocollo</a:t>
            </a:r>
          </a:p>
        </p:txBody>
      </p:sp>
      <p:sp>
        <p:nvSpPr>
          <p:cNvPr id="83976" name="Text Box 7">
            <a:extLst>
              <a:ext uri="{FF2B5EF4-FFF2-40B4-BE49-F238E27FC236}">
                <a16:creationId xmlns:a16="http://schemas.microsoft.com/office/drawing/2014/main" id="{39E9618A-1888-4CBB-B71B-DDC4F0E9BE92}"/>
              </a:ext>
            </a:extLst>
          </p:cNvPr>
          <p:cNvSpPr txBox="1">
            <a:spLocks noChangeArrowheads="1"/>
          </p:cNvSpPr>
          <p:nvPr/>
        </p:nvSpPr>
        <p:spPr bwMode="auto">
          <a:xfrm rot="-1750390">
            <a:off x="7423150" y="4891088"/>
            <a:ext cx="122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solidFill>
                  <a:schemeClr val="hlink"/>
                </a:solidFill>
              </a:rPr>
              <a:t>protocollo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numero diapositiva 5">
            <a:extLst>
              <a:ext uri="{FF2B5EF4-FFF2-40B4-BE49-F238E27FC236}">
                <a16:creationId xmlns:a16="http://schemas.microsoft.com/office/drawing/2014/main" id="{58CE52D6-BE03-4C21-AB2B-358FADB2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4D96D91-9D5A-4C9E-9344-1192CC526D27}" type="slidenum">
              <a:rPr lang="it-IT" altLang="it-IT" sz="1400" smtClean="0"/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1B3A0E58-E4DE-41B7-A9EC-57A345C24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8659"/>
            <a:ext cx="7772400" cy="1143000"/>
          </a:xfrm>
        </p:spPr>
        <p:txBody>
          <a:bodyPr/>
          <a:lstStyle/>
          <a:p>
            <a:r>
              <a:rPr lang="it-IT" altLang="it-IT" dirty="0"/>
              <a:t>Un problema a tanti livelli</a:t>
            </a:r>
          </a:p>
        </p:txBody>
      </p:sp>
      <p:sp>
        <p:nvSpPr>
          <p:cNvPr id="86033" name="Text Box 16">
            <a:extLst>
              <a:ext uri="{FF2B5EF4-FFF2-40B4-BE49-F238E27FC236}">
                <a16:creationId xmlns:a16="http://schemas.microsoft.com/office/drawing/2014/main" id="{34B140A5-E232-4A73-BB8E-2BDCBE79E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67400"/>
            <a:ext cx="260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latin typeface="Tahom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2D370A6-700A-4BC5-9112-F8B6AE2AB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99" y="1340786"/>
            <a:ext cx="8040237" cy="4907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pp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Telematica ISO-OSI rid</Template>
  <TotalTime>7</TotalTime>
  <Pages>21</Pages>
  <Words>986</Words>
  <Application>Microsoft Office PowerPoint</Application>
  <PresentationFormat>Presentazione su schermo (4:3)</PresentationFormat>
  <Paragraphs>190</Paragraphs>
  <Slides>21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Courier New</vt:lpstr>
      <vt:lpstr>Lucida Handwriting</vt:lpstr>
      <vt:lpstr>Tahoma</vt:lpstr>
      <vt:lpstr>Times New Roman</vt:lpstr>
      <vt:lpstr>Fppt</vt:lpstr>
      <vt:lpstr>Chart</vt:lpstr>
      <vt:lpstr>CorelDRAW!</vt:lpstr>
      <vt:lpstr>Protocolli e Interfacce Un problema a tanti livelli … Lord Byron …</vt:lpstr>
      <vt:lpstr>Un problema a tanti livelli</vt:lpstr>
      <vt:lpstr>Un problema a tanti livelli</vt:lpstr>
      <vt:lpstr>   Un problema a tanti livelli</vt:lpstr>
      <vt:lpstr>Un problema a tanti livelli</vt:lpstr>
      <vt:lpstr>Un problema a tanti livelli</vt:lpstr>
      <vt:lpstr>Un problema a tanti livelli</vt:lpstr>
      <vt:lpstr>Un problema a tanti livelli</vt:lpstr>
      <vt:lpstr>Un problema a tanti livelli</vt:lpstr>
      <vt:lpstr>Un problema a tanti livelli</vt:lpstr>
      <vt:lpstr>Un problema a tanti livelli</vt:lpstr>
      <vt:lpstr>Livelli ISO-OSI</vt:lpstr>
      <vt:lpstr>Livelli ISO-OSI</vt:lpstr>
      <vt:lpstr>Livelli ISO-OSI</vt:lpstr>
      <vt:lpstr>Interazione tra livelli ISO-OSI</vt:lpstr>
      <vt:lpstr>Interazione tra livelli ISO-OSI</vt:lpstr>
      <vt:lpstr>Telematica - ISO .. OSI</vt:lpstr>
      <vt:lpstr>Telematica - ISO .. OSI</vt:lpstr>
      <vt:lpstr>Interazione tra livelli ISO-OSI</vt:lpstr>
      <vt:lpstr>Telematica - ISO  .. OSI</vt:lpstr>
      <vt:lpstr>Codice binario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concetto di rete</dc:title>
  <dc:subject>CORSO ANIT sui pannelli fotovoltaici   gennaio febbraio 1996</dc:subject>
  <dc:creator>Luigi Ferruglio</dc:creator>
  <cp:keywords/>
  <dc:description/>
  <cp:lastModifiedBy>Luigi Ferruglio</cp:lastModifiedBy>
  <cp:revision>4</cp:revision>
  <cp:lastPrinted>1996-01-13T14:21:42Z</cp:lastPrinted>
  <dcterms:created xsi:type="dcterms:W3CDTF">2019-04-25T17:28:07Z</dcterms:created>
  <dcterms:modified xsi:type="dcterms:W3CDTF">2019-04-25T18:12:18Z</dcterms:modified>
  <cp:category>AGGIORNAMENTO - TESINE</cp:category>
</cp:coreProperties>
</file>